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8" r:id="rId2"/>
  </p:sldIdLst>
  <p:sldSz cx="28079700" cy="49679225"/>
  <p:notesSz cx="6797675" cy="9926638"/>
  <p:defaultTextStyle>
    <a:defPPr>
      <a:defRPr lang="ko-KR"/>
    </a:defPPr>
    <a:lvl1pPr marL="0" algn="l" defTabSz="3732398" rtl="0" eaLnBrk="1" latinLnBrk="1" hangingPunct="1">
      <a:defRPr sz="7347" kern="1200">
        <a:solidFill>
          <a:schemeClr val="tx1"/>
        </a:solidFill>
        <a:latin typeface="+mn-lt"/>
        <a:ea typeface="+mn-ea"/>
        <a:cs typeface="+mn-cs"/>
      </a:defRPr>
    </a:lvl1pPr>
    <a:lvl2pPr marL="1866199" algn="l" defTabSz="3732398" rtl="0" eaLnBrk="1" latinLnBrk="1" hangingPunct="1">
      <a:defRPr sz="7347" kern="1200">
        <a:solidFill>
          <a:schemeClr val="tx1"/>
        </a:solidFill>
        <a:latin typeface="+mn-lt"/>
        <a:ea typeface="+mn-ea"/>
        <a:cs typeface="+mn-cs"/>
      </a:defRPr>
    </a:lvl2pPr>
    <a:lvl3pPr marL="3732398" algn="l" defTabSz="3732398" rtl="0" eaLnBrk="1" latinLnBrk="1" hangingPunct="1">
      <a:defRPr sz="7347" kern="1200">
        <a:solidFill>
          <a:schemeClr val="tx1"/>
        </a:solidFill>
        <a:latin typeface="+mn-lt"/>
        <a:ea typeface="+mn-ea"/>
        <a:cs typeface="+mn-cs"/>
      </a:defRPr>
    </a:lvl3pPr>
    <a:lvl4pPr marL="5598597" algn="l" defTabSz="3732398" rtl="0" eaLnBrk="1" latinLnBrk="1" hangingPunct="1">
      <a:defRPr sz="7347" kern="1200">
        <a:solidFill>
          <a:schemeClr val="tx1"/>
        </a:solidFill>
        <a:latin typeface="+mn-lt"/>
        <a:ea typeface="+mn-ea"/>
        <a:cs typeface="+mn-cs"/>
      </a:defRPr>
    </a:lvl4pPr>
    <a:lvl5pPr marL="7464796" algn="l" defTabSz="3732398" rtl="0" eaLnBrk="1" latinLnBrk="1" hangingPunct="1">
      <a:defRPr sz="7347" kern="1200">
        <a:solidFill>
          <a:schemeClr val="tx1"/>
        </a:solidFill>
        <a:latin typeface="+mn-lt"/>
        <a:ea typeface="+mn-ea"/>
        <a:cs typeface="+mn-cs"/>
      </a:defRPr>
    </a:lvl5pPr>
    <a:lvl6pPr marL="9330995" algn="l" defTabSz="3732398" rtl="0" eaLnBrk="1" latinLnBrk="1" hangingPunct="1">
      <a:defRPr sz="7347" kern="1200">
        <a:solidFill>
          <a:schemeClr val="tx1"/>
        </a:solidFill>
        <a:latin typeface="+mn-lt"/>
        <a:ea typeface="+mn-ea"/>
        <a:cs typeface="+mn-cs"/>
      </a:defRPr>
    </a:lvl6pPr>
    <a:lvl7pPr marL="11197194" algn="l" defTabSz="3732398" rtl="0" eaLnBrk="1" latinLnBrk="1" hangingPunct="1">
      <a:defRPr sz="7347" kern="1200">
        <a:solidFill>
          <a:schemeClr val="tx1"/>
        </a:solidFill>
        <a:latin typeface="+mn-lt"/>
        <a:ea typeface="+mn-ea"/>
        <a:cs typeface="+mn-cs"/>
      </a:defRPr>
    </a:lvl7pPr>
    <a:lvl8pPr marL="13063393" algn="l" defTabSz="3732398" rtl="0" eaLnBrk="1" latinLnBrk="1" hangingPunct="1">
      <a:defRPr sz="7347" kern="1200">
        <a:solidFill>
          <a:schemeClr val="tx1"/>
        </a:solidFill>
        <a:latin typeface="+mn-lt"/>
        <a:ea typeface="+mn-ea"/>
        <a:cs typeface="+mn-cs"/>
      </a:defRPr>
    </a:lvl8pPr>
    <a:lvl9pPr marL="14929592" algn="l" defTabSz="3732398" rtl="0" eaLnBrk="1" latinLnBrk="1" hangingPunct="1">
      <a:defRPr sz="734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647" userDrawn="1">
          <p15:clr>
            <a:srgbClr val="A4A3A4"/>
          </p15:clr>
        </p15:guide>
        <p15:guide id="2" pos="88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F5008B"/>
    <a:srgbClr val="F4F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911" autoAdjust="0"/>
    <p:restoredTop sz="94660"/>
  </p:normalViewPr>
  <p:slideViewPr>
    <p:cSldViewPr snapToGrid="0" showGuides="1">
      <p:cViewPr>
        <p:scale>
          <a:sx n="20" d="100"/>
          <a:sy n="20" d="100"/>
        </p:scale>
        <p:origin x="2940" y="-762"/>
      </p:cViewPr>
      <p:guideLst>
        <p:guide orient="horz" pos="15647"/>
        <p:guide pos="88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5" d="100"/>
          <a:sy n="115" d="100"/>
        </p:scale>
        <p:origin x="-1230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70745-FF5C-4602-8B85-BC9F7E28A785}" type="datetimeFigureOut">
              <a:rPr lang="ko-KR" altLang="en-US" smtClean="0"/>
              <a:t>2025-03-06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347913" y="744538"/>
            <a:ext cx="21018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7F41E-2AA9-476F-8CE1-F67D12633C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2594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직선 연결선 10"/>
          <p:cNvCxnSpPr/>
          <p:nvPr userDrawn="1"/>
        </p:nvCxnSpPr>
        <p:spPr>
          <a:xfrm>
            <a:off x="2122170" y="8185904"/>
            <a:ext cx="237744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770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30480" y="13224794"/>
            <a:ext cx="24218741" cy="315210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30479" y="46045292"/>
            <a:ext cx="6317933" cy="2644959"/>
          </a:xfrm>
          <a:prstGeom prst="rect">
            <a:avLst/>
          </a:prstGeom>
        </p:spPr>
        <p:txBody>
          <a:bodyPr/>
          <a:lstStyle/>
          <a:p>
            <a:fld id="{63A6C969-C923-4BCC-94D0-8B4E3DF886F2}" type="datetimeFigureOut">
              <a:rPr lang="ko-KR" altLang="en-US" smtClean="0"/>
              <a:t>2025-03-06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01401" y="46045292"/>
            <a:ext cx="9476899" cy="2644959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831288" y="46045292"/>
            <a:ext cx="6317933" cy="2644959"/>
          </a:xfrm>
          <a:prstGeom prst="rect">
            <a:avLst/>
          </a:prstGeom>
        </p:spPr>
        <p:txBody>
          <a:bodyPr/>
          <a:lstStyle/>
          <a:p>
            <a:fld id="{0E44D3EC-D477-4824-80B1-0C001BCB1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28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094537" y="2644959"/>
            <a:ext cx="6054685" cy="4210084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30481" y="2644959"/>
            <a:ext cx="17813060" cy="42100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30479" y="46045292"/>
            <a:ext cx="6317933" cy="2644959"/>
          </a:xfrm>
          <a:prstGeom prst="rect">
            <a:avLst/>
          </a:prstGeom>
        </p:spPr>
        <p:txBody>
          <a:bodyPr/>
          <a:lstStyle/>
          <a:p>
            <a:fld id="{63A6C969-C923-4BCC-94D0-8B4E3DF886F2}" type="datetimeFigureOut">
              <a:rPr lang="ko-KR" altLang="en-US" smtClean="0"/>
              <a:t>2025-03-06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01401" y="46045292"/>
            <a:ext cx="9476899" cy="2644959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831288" y="46045292"/>
            <a:ext cx="6317933" cy="2644959"/>
          </a:xfrm>
          <a:prstGeom prst="rect">
            <a:avLst/>
          </a:prstGeom>
        </p:spPr>
        <p:txBody>
          <a:bodyPr/>
          <a:lstStyle/>
          <a:p>
            <a:fld id="{0E44D3EC-D477-4824-80B1-0C001BCB1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394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0480" y="13224794"/>
            <a:ext cx="24218741" cy="315210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30479" y="46045292"/>
            <a:ext cx="6317933" cy="2644959"/>
          </a:xfrm>
          <a:prstGeom prst="rect">
            <a:avLst/>
          </a:prstGeom>
        </p:spPr>
        <p:txBody>
          <a:bodyPr/>
          <a:lstStyle/>
          <a:p>
            <a:fld id="{63A6C969-C923-4BCC-94D0-8B4E3DF886F2}" type="datetimeFigureOut">
              <a:rPr lang="ko-KR" altLang="en-US" smtClean="0"/>
              <a:t>2025-03-06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01401" y="46045292"/>
            <a:ext cx="9476899" cy="2644959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831288" y="46045292"/>
            <a:ext cx="6317933" cy="2644959"/>
          </a:xfrm>
          <a:prstGeom prst="rect">
            <a:avLst/>
          </a:prstGeom>
        </p:spPr>
        <p:txBody>
          <a:bodyPr/>
          <a:lstStyle/>
          <a:p>
            <a:fld id="{0E44D3EC-D477-4824-80B1-0C001BCB1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13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647" userDrawn="1">
          <p15:clr>
            <a:srgbClr val="FBAE40"/>
          </p15:clr>
        </p15:guide>
        <p15:guide id="2" pos="884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5856" y="12385321"/>
            <a:ext cx="24218741" cy="20665174"/>
          </a:xfrm>
        </p:spPr>
        <p:txBody>
          <a:bodyPr anchor="b"/>
          <a:lstStyle>
            <a:lvl1pPr>
              <a:defRPr sz="1842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5856" y="33245996"/>
            <a:ext cx="24218741" cy="108673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370">
                <a:solidFill>
                  <a:schemeClr val="tx1"/>
                </a:solidFill>
              </a:defRPr>
            </a:lvl1pPr>
            <a:lvl2pPr marL="1403970" indent="0">
              <a:buNone/>
              <a:defRPr sz="6142">
                <a:solidFill>
                  <a:schemeClr val="tx1">
                    <a:tint val="75000"/>
                  </a:schemeClr>
                </a:solidFill>
              </a:defRPr>
            </a:lvl2pPr>
            <a:lvl3pPr marL="2807940" indent="0">
              <a:buNone/>
              <a:defRPr sz="5527">
                <a:solidFill>
                  <a:schemeClr val="tx1">
                    <a:tint val="75000"/>
                  </a:schemeClr>
                </a:solidFill>
              </a:defRPr>
            </a:lvl3pPr>
            <a:lvl4pPr marL="4211909" indent="0">
              <a:buNone/>
              <a:defRPr sz="4913">
                <a:solidFill>
                  <a:schemeClr val="tx1">
                    <a:tint val="75000"/>
                  </a:schemeClr>
                </a:solidFill>
              </a:defRPr>
            </a:lvl4pPr>
            <a:lvl5pPr marL="5615879" indent="0">
              <a:buNone/>
              <a:defRPr sz="4913">
                <a:solidFill>
                  <a:schemeClr val="tx1">
                    <a:tint val="75000"/>
                  </a:schemeClr>
                </a:solidFill>
              </a:defRPr>
            </a:lvl5pPr>
            <a:lvl6pPr marL="7019849" indent="0">
              <a:buNone/>
              <a:defRPr sz="4913">
                <a:solidFill>
                  <a:schemeClr val="tx1">
                    <a:tint val="75000"/>
                  </a:schemeClr>
                </a:solidFill>
              </a:defRPr>
            </a:lvl6pPr>
            <a:lvl7pPr marL="8423819" indent="0">
              <a:buNone/>
              <a:defRPr sz="4913">
                <a:solidFill>
                  <a:schemeClr val="tx1">
                    <a:tint val="75000"/>
                  </a:schemeClr>
                </a:solidFill>
              </a:defRPr>
            </a:lvl7pPr>
            <a:lvl8pPr marL="9827788" indent="0">
              <a:buNone/>
              <a:defRPr sz="4913">
                <a:solidFill>
                  <a:schemeClr val="tx1">
                    <a:tint val="75000"/>
                  </a:schemeClr>
                </a:solidFill>
              </a:defRPr>
            </a:lvl8pPr>
            <a:lvl9pPr marL="11231758" indent="0">
              <a:buNone/>
              <a:defRPr sz="49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30479" y="46045292"/>
            <a:ext cx="6317933" cy="2644959"/>
          </a:xfrm>
          <a:prstGeom prst="rect">
            <a:avLst/>
          </a:prstGeom>
        </p:spPr>
        <p:txBody>
          <a:bodyPr/>
          <a:lstStyle/>
          <a:p>
            <a:fld id="{63A6C969-C923-4BCC-94D0-8B4E3DF886F2}" type="datetimeFigureOut">
              <a:rPr lang="ko-KR" altLang="en-US" smtClean="0"/>
              <a:t>2025-03-06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01401" y="46045292"/>
            <a:ext cx="9476899" cy="2644959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831288" y="46045292"/>
            <a:ext cx="6317933" cy="2644959"/>
          </a:xfrm>
          <a:prstGeom prst="rect">
            <a:avLst/>
          </a:prstGeom>
        </p:spPr>
        <p:txBody>
          <a:bodyPr/>
          <a:lstStyle/>
          <a:p>
            <a:fld id="{0E44D3EC-D477-4824-80B1-0C001BCB1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721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30479" y="13224794"/>
            <a:ext cx="11933873" cy="315210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215348" y="13224794"/>
            <a:ext cx="11933873" cy="315210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30479" y="46045292"/>
            <a:ext cx="6317933" cy="2644959"/>
          </a:xfrm>
          <a:prstGeom prst="rect">
            <a:avLst/>
          </a:prstGeom>
        </p:spPr>
        <p:txBody>
          <a:bodyPr/>
          <a:lstStyle/>
          <a:p>
            <a:fld id="{63A6C969-C923-4BCC-94D0-8B4E3DF886F2}" type="datetimeFigureOut">
              <a:rPr lang="ko-KR" altLang="en-US" smtClean="0"/>
              <a:t>2025-03-06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301401" y="46045292"/>
            <a:ext cx="9476899" cy="2644959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831288" y="46045292"/>
            <a:ext cx="6317933" cy="2644959"/>
          </a:xfrm>
          <a:prstGeom prst="rect">
            <a:avLst/>
          </a:prstGeom>
        </p:spPr>
        <p:txBody>
          <a:bodyPr/>
          <a:lstStyle/>
          <a:p>
            <a:fld id="{0E44D3EC-D477-4824-80B1-0C001BCB1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1899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137" y="2644970"/>
            <a:ext cx="24218741" cy="960235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4140" y="12178314"/>
            <a:ext cx="11879027" cy="596840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370" b="1"/>
            </a:lvl1pPr>
            <a:lvl2pPr marL="1403970" indent="0">
              <a:buNone/>
              <a:defRPr sz="6142" b="1"/>
            </a:lvl2pPr>
            <a:lvl3pPr marL="2807940" indent="0">
              <a:buNone/>
              <a:defRPr sz="5527" b="1"/>
            </a:lvl3pPr>
            <a:lvl4pPr marL="4211909" indent="0">
              <a:buNone/>
              <a:defRPr sz="4913" b="1"/>
            </a:lvl4pPr>
            <a:lvl5pPr marL="5615879" indent="0">
              <a:buNone/>
              <a:defRPr sz="4913" b="1"/>
            </a:lvl5pPr>
            <a:lvl6pPr marL="7019849" indent="0">
              <a:buNone/>
              <a:defRPr sz="4913" b="1"/>
            </a:lvl6pPr>
            <a:lvl7pPr marL="8423819" indent="0">
              <a:buNone/>
              <a:defRPr sz="4913" b="1"/>
            </a:lvl7pPr>
            <a:lvl8pPr marL="9827788" indent="0">
              <a:buNone/>
              <a:defRPr sz="4913" b="1"/>
            </a:lvl8pPr>
            <a:lvl9pPr marL="11231758" indent="0">
              <a:buNone/>
              <a:defRPr sz="491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34140" y="18146717"/>
            <a:ext cx="11879027" cy="266910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215350" y="12178314"/>
            <a:ext cx="11937530" cy="596840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370" b="1"/>
            </a:lvl1pPr>
            <a:lvl2pPr marL="1403970" indent="0">
              <a:buNone/>
              <a:defRPr sz="6142" b="1"/>
            </a:lvl2pPr>
            <a:lvl3pPr marL="2807940" indent="0">
              <a:buNone/>
              <a:defRPr sz="5527" b="1"/>
            </a:lvl3pPr>
            <a:lvl4pPr marL="4211909" indent="0">
              <a:buNone/>
              <a:defRPr sz="4913" b="1"/>
            </a:lvl4pPr>
            <a:lvl5pPr marL="5615879" indent="0">
              <a:buNone/>
              <a:defRPr sz="4913" b="1"/>
            </a:lvl5pPr>
            <a:lvl6pPr marL="7019849" indent="0">
              <a:buNone/>
              <a:defRPr sz="4913" b="1"/>
            </a:lvl6pPr>
            <a:lvl7pPr marL="8423819" indent="0">
              <a:buNone/>
              <a:defRPr sz="4913" b="1"/>
            </a:lvl7pPr>
            <a:lvl8pPr marL="9827788" indent="0">
              <a:buNone/>
              <a:defRPr sz="4913" b="1"/>
            </a:lvl8pPr>
            <a:lvl9pPr marL="11231758" indent="0">
              <a:buNone/>
              <a:defRPr sz="491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215350" y="18146717"/>
            <a:ext cx="11937530" cy="266910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930479" y="46045292"/>
            <a:ext cx="6317933" cy="2644959"/>
          </a:xfrm>
          <a:prstGeom prst="rect">
            <a:avLst/>
          </a:prstGeom>
        </p:spPr>
        <p:txBody>
          <a:bodyPr/>
          <a:lstStyle/>
          <a:p>
            <a:fld id="{63A6C969-C923-4BCC-94D0-8B4E3DF886F2}" type="datetimeFigureOut">
              <a:rPr lang="ko-KR" altLang="en-US" smtClean="0"/>
              <a:t>2025-03-06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301401" y="46045292"/>
            <a:ext cx="9476899" cy="2644959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9831288" y="46045292"/>
            <a:ext cx="6317933" cy="2644959"/>
          </a:xfrm>
          <a:prstGeom prst="rect">
            <a:avLst/>
          </a:prstGeom>
        </p:spPr>
        <p:txBody>
          <a:bodyPr/>
          <a:lstStyle/>
          <a:p>
            <a:fld id="{0E44D3EC-D477-4824-80B1-0C001BCB1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494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930479" y="46045292"/>
            <a:ext cx="6317933" cy="2644959"/>
          </a:xfrm>
          <a:prstGeom prst="rect">
            <a:avLst/>
          </a:prstGeom>
        </p:spPr>
        <p:txBody>
          <a:bodyPr/>
          <a:lstStyle/>
          <a:p>
            <a:fld id="{63A6C969-C923-4BCC-94D0-8B4E3DF886F2}" type="datetimeFigureOut">
              <a:rPr lang="ko-KR" altLang="en-US" smtClean="0"/>
              <a:t>2025-03-06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301401" y="46045292"/>
            <a:ext cx="9476899" cy="2644959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9831288" y="46045292"/>
            <a:ext cx="6317933" cy="2644959"/>
          </a:xfrm>
          <a:prstGeom prst="rect">
            <a:avLst/>
          </a:prstGeom>
        </p:spPr>
        <p:txBody>
          <a:bodyPr/>
          <a:lstStyle/>
          <a:p>
            <a:fld id="{0E44D3EC-D477-4824-80B1-0C001BCB1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7262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930479" y="46045292"/>
            <a:ext cx="6317933" cy="2644959"/>
          </a:xfrm>
          <a:prstGeom prst="rect">
            <a:avLst/>
          </a:prstGeom>
        </p:spPr>
        <p:txBody>
          <a:bodyPr/>
          <a:lstStyle/>
          <a:p>
            <a:fld id="{63A6C969-C923-4BCC-94D0-8B4E3DF886F2}" type="datetimeFigureOut">
              <a:rPr lang="ko-KR" altLang="en-US" smtClean="0"/>
              <a:t>2025-03-06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301401" y="46045292"/>
            <a:ext cx="9476899" cy="2644959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9831288" y="46045292"/>
            <a:ext cx="6317933" cy="2644959"/>
          </a:xfrm>
          <a:prstGeom prst="rect">
            <a:avLst/>
          </a:prstGeom>
        </p:spPr>
        <p:txBody>
          <a:bodyPr/>
          <a:lstStyle/>
          <a:p>
            <a:fld id="{0E44D3EC-D477-4824-80B1-0C001BCB1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4675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137" y="3311948"/>
            <a:ext cx="9056434" cy="11591819"/>
          </a:xfrm>
        </p:spPr>
        <p:txBody>
          <a:bodyPr anchor="b"/>
          <a:lstStyle>
            <a:lvl1pPr>
              <a:defRPr sz="9827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7530" y="7152899"/>
            <a:ext cx="14215348" cy="35304449"/>
          </a:xfrm>
          <a:prstGeom prst="rect">
            <a:avLst/>
          </a:prstGeom>
        </p:spPr>
        <p:txBody>
          <a:bodyPr/>
          <a:lstStyle>
            <a:lvl1pPr>
              <a:defRPr sz="9827"/>
            </a:lvl1pPr>
            <a:lvl2pPr>
              <a:defRPr sz="8598"/>
            </a:lvl2pPr>
            <a:lvl3pPr>
              <a:defRPr sz="7370"/>
            </a:lvl3pPr>
            <a:lvl4pPr>
              <a:defRPr sz="6142"/>
            </a:lvl4pPr>
            <a:lvl5pPr>
              <a:defRPr sz="6142"/>
            </a:lvl5pPr>
            <a:lvl6pPr>
              <a:defRPr sz="6142"/>
            </a:lvl6pPr>
            <a:lvl7pPr>
              <a:defRPr sz="6142"/>
            </a:lvl7pPr>
            <a:lvl8pPr>
              <a:defRPr sz="6142"/>
            </a:lvl8pPr>
            <a:lvl9pPr>
              <a:defRPr sz="6142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34137" y="14903767"/>
            <a:ext cx="9056434" cy="27611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913"/>
            </a:lvl1pPr>
            <a:lvl2pPr marL="1403970" indent="0">
              <a:buNone/>
              <a:defRPr sz="4299"/>
            </a:lvl2pPr>
            <a:lvl3pPr marL="2807940" indent="0">
              <a:buNone/>
              <a:defRPr sz="3685"/>
            </a:lvl3pPr>
            <a:lvl4pPr marL="4211909" indent="0">
              <a:buNone/>
              <a:defRPr sz="3071"/>
            </a:lvl4pPr>
            <a:lvl5pPr marL="5615879" indent="0">
              <a:buNone/>
              <a:defRPr sz="3071"/>
            </a:lvl5pPr>
            <a:lvl6pPr marL="7019849" indent="0">
              <a:buNone/>
              <a:defRPr sz="3071"/>
            </a:lvl6pPr>
            <a:lvl7pPr marL="8423819" indent="0">
              <a:buNone/>
              <a:defRPr sz="3071"/>
            </a:lvl7pPr>
            <a:lvl8pPr marL="9827788" indent="0">
              <a:buNone/>
              <a:defRPr sz="3071"/>
            </a:lvl8pPr>
            <a:lvl9pPr marL="11231758" indent="0">
              <a:buNone/>
              <a:defRPr sz="307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30479" y="46045292"/>
            <a:ext cx="6317933" cy="2644959"/>
          </a:xfrm>
          <a:prstGeom prst="rect">
            <a:avLst/>
          </a:prstGeom>
        </p:spPr>
        <p:txBody>
          <a:bodyPr/>
          <a:lstStyle/>
          <a:p>
            <a:fld id="{63A6C969-C923-4BCC-94D0-8B4E3DF886F2}" type="datetimeFigureOut">
              <a:rPr lang="ko-KR" altLang="en-US" smtClean="0"/>
              <a:t>2025-03-06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301401" y="46045292"/>
            <a:ext cx="9476899" cy="2644959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831288" y="46045292"/>
            <a:ext cx="6317933" cy="2644959"/>
          </a:xfrm>
          <a:prstGeom prst="rect">
            <a:avLst/>
          </a:prstGeom>
        </p:spPr>
        <p:txBody>
          <a:bodyPr/>
          <a:lstStyle/>
          <a:p>
            <a:fld id="{0E44D3EC-D477-4824-80B1-0C001BCB1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9901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137" y="3311948"/>
            <a:ext cx="9056434" cy="11591819"/>
          </a:xfrm>
        </p:spPr>
        <p:txBody>
          <a:bodyPr anchor="b"/>
          <a:lstStyle>
            <a:lvl1pPr>
              <a:defRPr sz="9827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937530" y="7152899"/>
            <a:ext cx="14215348" cy="353044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9827"/>
            </a:lvl1pPr>
            <a:lvl2pPr marL="1403970" indent="0">
              <a:buNone/>
              <a:defRPr sz="8598"/>
            </a:lvl2pPr>
            <a:lvl3pPr marL="2807940" indent="0">
              <a:buNone/>
              <a:defRPr sz="7370"/>
            </a:lvl3pPr>
            <a:lvl4pPr marL="4211909" indent="0">
              <a:buNone/>
              <a:defRPr sz="6142"/>
            </a:lvl4pPr>
            <a:lvl5pPr marL="5615879" indent="0">
              <a:buNone/>
              <a:defRPr sz="6142"/>
            </a:lvl5pPr>
            <a:lvl6pPr marL="7019849" indent="0">
              <a:buNone/>
              <a:defRPr sz="6142"/>
            </a:lvl6pPr>
            <a:lvl7pPr marL="8423819" indent="0">
              <a:buNone/>
              <a:defRPr sz="6142"/>
            </a:lvl7pPr>
            <a:lvl8pPr marL="9827788" indent="0">
              <a:buNone/>
              <a:defRPr sz="6142"/>
            </a:lvl8pPr>
            <a:lvl9pPr marL="11231758" indent="0">
              <a:buNone/>
              <a:defRPr sz="6142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34137" y="14903767"/>
            <a:ext cx="9056434" cy="27611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913"/>
            </a:lvl1pPr>
            <a:lvl2pPr marL="1403970" indent="0">
              <a:buNone/>
              <a:defRPr sz="4299"/>
            </a:lvl2pPr>
            <a:lvl3pPr marL="2807940" indent="0">
              <a:buNone/>
              <a:defRPr sz="3685"/>
            </a:lvl3pPr>
            <a:lvl4pPr marL="4211909" indent="0">
              <a:buNone/>
              <a:defRPr sz="3071"/>
            </a:lvl4pPr>
            <a:lvl5pPr marL="5615879" indent="0">
              <a:buNone/>
              <a:defRPr sz="3071"/>
            </a:lvl5pPr>
            <a:lvl6pPr marL="7019849" indent="0">
              <a:buNone/>
              <a:defRPr sz="3071"/>
            </a:lvl6pPr>
            <a:lvl7pPr marL="8423819" indent="0">
              <a:buNone/>
              <a:defRPr sz="3071"/>
            </a:lvl7pPr>
            <a:lvl8pPr marL="9827788" indent="0">
              <a:buNone/>
              <a:defRPr sz="3071"/>
            </a:lvl8pPr>
            <a:lvl9pPr marL="11231758" indent="0">
              <a:buNone/>
              <a:defRPr sz="307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30479" y="46045292"/>
            <a:ext cx="6317933" cy="2644959"/>
          </a:xfrm>
          <a:prstGeom prst="rect">
            <a:avLst/>
          </a:prstGeom>
        </p:spPr>
        <p:txBody>
          <a:bodyPr/>
          <a:lstStyle/>
          <a:p>
            <a:fld id="{63A6C969-C923-4BCC-94D0-8B4E3DF886F2}" type="datetimeFigureOut">
              <a:rPr lang="ko-KR" altLang="en-US" smtClean="0"/>
              <a:t>2025-03-06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301401" y="46045292"/>
            <a:ext cx="9476899" cy="2644959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831288" y="46045292"/>
            <a:ext cx="6317933" cy="2644959"/>
          </a:xfrm>
          <a:prstGeom prst="rect">
            <a:avLst/>
          </a:prstGeom>
        </p:spPr>
        <p:txBody>
          <a:bodyPr/>
          <a:lstStyle/>
          <a:p>
            <a:fld id="{0E44D3EC-D477-4824-80B1-0C001BCB1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61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0480" y="2644970"/>
            <a:ext cx="24218741" cy="9602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8" name="직사각형 7"/>
          <p:cNvSpPr/>
          <p:nvPr/>
        </p:nvSpPr>
        <p:spPr>
          <a:xfrm>
            <a:off x="633046" y="4853354"/>
            <a:ext cx="26869292" cy="44102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0" y="0"/>
            <a:ext cx="28079700" cy="496792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633046" y="4872161"/>
            <a:ext cx="26869292" cy="44102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7" name="직선 연결선 26"/>
          <p:cNvCxnSpPr/>
          <p:nvPr/>
        </p:nvCxnSpPr>
        <p:spPr>
          <a:xfrm>
            <a:off x="2324100" y="8449627"/>
            <a:ext cx="23736300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>
            <a:extLst>
              <a:ext uri="{FF2B5EF4-FFF2-40B4-BE49-F238E27FC236}">
                <a16:creationId xmlns:a16="http://schemas.microsoft.com/office/drawing/2014/main" id="{B5573003-1036-D4DE-4D9E-53402BC3E93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046" y="714317"/>
            <a:ext cx="14714242" cy="393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1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07940" rtl="0" eaLnBrk="1" latinLnBrk="1" hangingPunct="1">
        <a:lnSpc>
          <a:spcPct val="90000"/>
        </a:lnSpc>
        <a:spcBef>
          <a:spcPct val="0"/>
        </a:spcBef>
        <a:buNone/>
        <a:defRPr sz="135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01985" indent="-701985" algn="l" defTabSz="2807940" rtl="0" eaLnBrk="1" latinLnBrk="1" hangingPunct="1">
        <a:lnSpc>
          <a:spcPct val="90000"/>
        </a:lnSpc>
        <a:spcBef>
          <a:spcPts val="3071"/>
        </a:spcBef>
        <a:buFont typeface="Arial" panose="020B0604020202020204" pitchFamily="34" charset="0"/>
        <a:buChar char="•"/>
        <a:defRPr sz="8598" kern="1200">
          <a:solidFill>
            <a:schemeClr val="tx1"/>
          </a:solidFill>
          <a:latin typeface="+mn-lt"/>
          <a:ea typeface="+mn-ea"/>
          <a:cs typeface="+mn-cs"/>
        </a:defRPr>
      </a:lvl1pPr>
      <a:lvl2pPr marL="2105955" indent="-701985" algn="l" defTabSz="2807940" rtl="0" eaLnBrk="1" latinLnBrk="1" hangingPunct="1">
        <a:lnSpc>
          <a:spcPct val="90000"/>
        </a:lnSpc>
        <a:spcBef>
          <a:spcPts val="1535"/>
        </a:spcBef>
        <a:buFont typeface="Arial" panose="020B0604020202020204" pitchFamily="34" charset="0"/>
        <a:buChar char="•"/>
        <a:defRPr sz="7370" kern="1200">
          <a:solidFill>
            <a:schemeClr val="tx1"/>
          </a:solidFill>
          <a:latin typeface="+mn-lt"/>
          <a:ea typeface="+mn-ea"/>
          <a:cs typeface="+mn-cs"/>
        </a:defRPr>
      </a:lvl2pPr>
      <a:lvl3pPr marL="3509924" indent="-701985" algn="l" defTabSz="2807940" rtl="0" eaLnBrk="1" latinLnBrk="1" hangingPunct="1">
        <a:lnSpc>
          <a:spcPct val="90000"/>
        </a:lnSpc>
        <a:spcBef>
          <a:spcPts val="1535"/>
        </a:spcBef>
        <a:buFont typeface="Arial" panose="020B0604020202020204" pitchFamily="34" charset="0"/>
        <a:buChar char="•"/>
        <a:defRPr sz="6142" kern="1200">
          <a:solidFill>
            <a:schemeClr val="tx1"/>
          </a:solidFill>
          <a:latin typeface="+mn-lt"/>
          <a:ea typeface="+mn-ea"/>
          <a:cs typeface="+mn-cs"/>
        </a:defRPr>
      </a:lvl3pPr>
      <a:lvl4pPr marL="4913894" indent="-701985" algn="l" defTabSz="2807940" rtl="0" eaLnBrk="1" latinLnBrk="1" hangingPunct="1">
        <a:lnSpc>
          <a:spcPct val="90000"/>
        </a:lnSpc>
        <a:spcBef>
          <a:spcPts val="1535"/>
        </a:spcBef>
        <a:buFont typeface="Arial" panose="020B0604020202020204" pitchFamily="34" charset="0"/>
        <a:buChar char="•"/>
        <a:defRPr sz="5527" kern="1200">
          <a:solidFill>
            <a:schemeClr val="tx1"/>
          </a:solidFill>
          <a:latin typeface="+mn-lt"/>
          <a:ea typeface="+mn-ea"/>
          <a:cs typeface="+mn-cs"/>
        </a:defRPr>
      </a:lvl4pPr>
      <a:lvl5pPr marL="6317864" indent="-701985" algn="l" defTabSz="2807940" rtl="0" eaLnBrk="1" latinLnBrk="1" hangingPunct="1">
        <a:lnSpc>
          <a:spcPct val="90000"/>
        </a:lnSpc>
        <a:spcBef>
          <a:spcPts val="1535"/>
        </a:spcBef>
        <a:buFont typeface="Arial" panose="020B0604020202020204" pitchFamily="34" charset="0"/>
        <a:buChar char="•"/>
        <a:defRPr sz="5527" kern="1200">
          <a:solidFill>
            <a:schemeClr val="tx1"/>
          </a:solidFill>
          <a:latin typeface="+mn-lt"/>
          <a:ea typeface="+mn-ea"/>
          <a:cs typeface="+mn-cs"/>
        </a:defRPr>
      </a:lvl5pPr>
      <a:lvl6pPr marL="7721834" indent="-701985" algn="l" defTabSz="2807940" rtl="0" eaLnBrk="1" latinLnBrk="1" hangingPunct="1">
        <a:lnSpc>
          <a:spcPct val="90000"/>
        </a:lnSpc>
        <a:spcBef>
          <a:spcPts val="1535"/>
        </a:spcBef>
        <a:buFont typeface="Arial" panose="020B0604020202020204" pitchFamily="34" charset="0"/>
        <a:buChar char="•"/>
        <a:defRPr sz="5527" kern="1200">
          <a:solidFill>
            <a:schemeClr val="tx1"/>
          </a:solidFill>
          <a:latin typeface="+mn-lt"/>
          <a:ea typeface="+mn-ea"/>
          <a:cs typeface="+mn-cs"/>
        </a:defRPr>
      </a:lvl6pPr>
      <a:lvl7pPr marL="9125803" indent="-701985" algn="l" defTabSz="2807940" rtl="0" eaLnBrk="1" latinLnBrk="1" hangingPunct="1">
        <a:lnSpc>
          <a:spcPct val="90000"/>
        </a:lnSpc>
        <a:spcBef>
          <a:spcPts val="1535"/>
        </a:spcBef>
        <a:buFont typeface="Arial" panose="020B0604020202020204" pitchFamily="34" charset="0"/>
        <a:buChar char="•"/>
        <a:defRPr sz="5527" kern="1200">
          <a:solidFill>
            <a:schemeClr val="tx1"/>
          </a:solidFill>
          <a:latin typeface="+mn-lt"/>
          <a:ea typeface="+mn-ea"/>
          <a:cs typeface="+mn-cs"/>
        </a:defRPr>
      </a:lvl7pPr>
      <a:lvl8pPr marL="10529773" indent="-701985" algn="l" defTabSz="2807940" rtl="0" eaLnBrk="1" latinLnBrk="1" hangingPunct="1">
        <a:lnSpc>
          <a:spcPct val="90000"/>
        </a:lnSpc>
        <a:spcBef>
          <a:spcPts val="1535"/>
        </a:spcBef>
        <a:buFont typeface="Arial" panose="020B0604020202020204" pitchFamily="34" charset="0"/>
        <a:buChar char="•"/>
        <a:defRPr sz="5527" kern="1200">
          <a:solidFill>
            <a:schemeClr val="tx1"/>
          </a:solidFill>
          <a:latin typeface="+mn-lt"/>
          <a:ea typeface="+mn-ea"/>
          <a:cs typeface="+mn-cs"/>
        </a:defRPr>
      </a:lvl8pPr>
      <a:lvl9pPr marL="11933743" indent="-701985" algn="l" defTabSz="2807940" rtl="0" eaLnBrk="1" latinLnBrk="1" hangingPunct="1">
        <a:lnSpc>
          <a:spcPct val="90000"/>
        </a:lnSpc>
        <a:spcBef>
          <a:spcPts val="1535"/>
        </a:spcBef>
        <a:buFont typeface="Arial" panose="020B0604020202020204" pitchFamily="34" charset="0"/>
        <a:buChar char="•"/>
        <a:defRPr sz="552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07940" rtl="0" eaLnBrk="1" latinLnBrk="1" hangingPunct="1">
        <a:defRPr sz="5527" kern="1200">
          <a:solidFill>
            <a:schemeClr val="tx1"/>
          </a:solidFill>
          <a:latin typeface="+mn-lt"/>
          <a:ea typeface="+mn-ea"/>
          <a:cs typeface="+mn-cs"/>
        </a:defRPr>
      </a:lvl1pPr>
      <a:lvl2pPr marL="1403970" algn="l" defTabSz="2807940" rtl="0" eaLnBrk="1" latinLnBrk="1" hangingPunct="1">
        <a:defRPr sz="5527" kern="1200">
          <a:solidFill>
            <a:schemeClr val="tx1"/>
          </a:solidFill>
          <a:latin typeface="+mn-lt"/>
          <a:ea typeface="+mn-ea"/>
          <a:cs typeface="+mn-cs"/>
        </a:defRPr>
      </a:lvl2pPr>
      <a:lvl3pPr marL="2807940" algn="l" defTabSz="2807940" rtl="0" eaLnBrk="1" latinLnBrk="1" hangingPunct="1">
        <a:defRPr sz="5527" kern="1200">
          <a:solidFill>
            <a:schemeClr val="tx1"/>
          </a:solidFill>
          <a:latin typeface="+mn-lt"/>
          <a:ea typeface="+mn-ea"/>
          <a:cs typeface="+mn-cs"/>
        </a:defRPr>
      </a:lvl3pPr>
      <a:lvl4pPr marL="4211909" algn="l" defTabSz="2807940" rtl="0" eaLnBrk="1" latinLnBrk="1" hangingPunct="1">
        <a:defRPr sz="5527" kern="1200">
          <a:solidFill>
            <a:schemeClr val="tx1"/>
          </a:solidFill>
          <a:latin typeface="+mn-lt"/>
          <a:ea typeface="+mn-ea"/>
          <a:cs typeface="+mn-cs"/>
        </a:defRPr>
      </a:lvl4pPr>
      <a:lvl5pPr marL="5615879" algn="l" defTabSz="2807940" rtl="0" eaLnBrk="1" latinLnBrk="1" hangingPunct="1">
        <a:defRPr sz="5527" kern="1200">
          <a:solidFill>
            <a:schemeClr val="tx1"/>
          </a:solidFill>
          <a:latin typeface="+mn-lt"/>
          <a:ea typeface="+mn-ea"/>
          <a:cs typeface="+mn-cs"/>
        </a:defRPr>
      </a:lvl5pPr>
      <a:lvl6pPr marL="7019849" algn="l" defTabSz="2807940" rtl="0" eaLnBrk="1" latinLnBrk="1" hangingPunct="1">
        <a:defRPr sz="5527" kern="1200">
          <a:solidFill>
            <a:schemeClr val="tx1"/>
          </a:solidFill>
          <a:latin typeface="+mn-lt"/>
          <a:ea typeface="+mn-ea"/>
          <a:cs typeface="+mn-cs"/>
        </a:defRPr>
      </a:lvl6pPr>
      <a:lvl7pPr marL="8423819" algn="l" defTabSz="2807940" rtl="0" eaLnBrk="1" latinLnBrk="1" hangingPunct="1">
        <a:defRPr sz="5527" kern="1200">
          <a:solidFill>
            <a:schemeClr val="tx1"/>
          </a:solidFill>
          <a:latin typeface="+mn-lt"/>
          <a:ea typeface="+mn-ea"/>
          <a:cs typeface="+mn-cs"/>
        </a:defRPr>
      </a:lvl7pPr>
      <a:lvl8pPr marL="9827788" algn="l" defTabSz="2807940" rtl="0" eaLnBrk="1" latinLnBrk="1" hangingPunct="1">
        <a:defRPr sz="5527" kern="1200">
          <a:solidFill>
            <a:schemeClr val="tx1"/>
          </a:solidFill>
          <a:latin typeface="+mn-lt"/>
          <a:ea typeface="+mn-ea"/>
          <a:cs typeface="+mn-cs"/>
        </a:defRPr>
      </a:lvl8pPr>
      <a:lvl9pPr marL="11231758" algn="l" defTabSz="2807940" rtl="0" eaLnBrk="1" latinLnBrk="1" hangingPunct="1">
        <a:defRPr sz="552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647" userDrawn="1">
          <p15:clr>
            <a:srgbClr val="F26B43"/>
          </p15:clr>
        </p15:guide>
        <p15:guide id="2" pos="88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0.emf"/><Relationship Id="rId18" Type="http://schemas.openxmlformats.org/officeDocument/2006/relationships/oleObject" Target="../embeddings/oleObject4.bin"/><Relationship Id="rId26" Type="http://schemas.openxmlformats.org/officeDocument/2006/relationships/oleObject" Target="../embeddings/oleObject6.bin"/><Relationship Id="rId39" Type="http://schemas.openxmlformats.org/officeDocument/2006/relationships/image" Target="../media/image27.emf"/><Relationship Id="rId3" Type="http://schemas.openxmlformats.org/officeDocument/2006/relationships/image" Target="../media/image3.jpg"/><Relationship Id="rId21" Type="http://schemas.openxmlformats.org/officeDocument/2006/relationships/image" Target="../media/image16.emf"/><Relationship Id="rId34" Type="http://schemas.openxmlformats.org/officeDocument/2006/relationships/oleObject" Target="../embeddings/oleObject10.bin"/><Relationship Id="rId7" Type="http://schemas.openxmlformats.org/officeDocument/2006/relationships/image" Target="../media/image6.jpeg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14.jpeg"/><Relationship Id="rId25" Type="http://schemas.openxmlformats.org/officeDocument/2006/relationships/image" Target="../media/image20.jpeg"/><Relationship Id="rId33" Type="http://schemas.openxmlformats.org/officeDocument/2006/relationships/image" Target="../media/image24.emf"/><Relationship Id="rId38" Type="http://schemas.openxmlformats.org/officeDocument/2006/relationships/oleObject" Target="../embeddings/oleObject12.bin"/><Relationship Id="rId2" Type="http://schemas.openxmlformats.org/officeDocument/2006/relationships/image" Target="../media/image2.png"/><Relationship Id="rId16" Type="http://schemas.openxmlformats.org/officeDocument/2006/relationships/image" Target="../media/image13.jpeg"/><Relationship Id="rId20" Type="http://schemas.openxmlformats.org/officeDocument/2006/relationships/oleObject" Target="../embeddings/oleObject5.bin"/><Relationship Id="rId29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9.emf"/><Relationship Id="rId24" Type="http://schemas.openxmlformats.org/officeDocument/2006/relationships/image" Target="../media/image19.jpeg"/><Relationship Id="rId32" Type="http://schemas.openxmlformats.org/officeDocument/2006/relationships/oleObject" Target="../embeddings/oleObject9.bin"/><Relationship Id="rId37" Type="http://schemas.openxmlformats.org/officeDocument/2006/relationships/image" Target="../media/image26.emf"/><Relationship Id="rId5" Type="http://schemas.openxmlformats.org/officeDocument/2006/relationships/image" Target="../media/image4.emf"/><Relationship Id="rId15" Type="http://schemas.openxmlformats.org/officeDocument/2006/relationships/image" Target="../media/image12.jpeg"/><Relationship Id="rId23" Type="http://schemas.openxmlformats.org/officeDocument/2006/relationships/image" Target="../media/image18.jpeg"/><Relationship Id="rId28" Type="http://schemas.openxmlformats.org/officeDocument/2006/relationships/oleObject" Target="../embeddings/oleObject7.bin"/><Relationship Id="rId36" Type="http://schemas.openxmlformats.org/officeDocument/2006/relationships/oleObject" Target="../embeddings/oleObject11.bin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15.emf"/><Relationship Id="rId31" Type="http://schemas.openxmlformats.org/officeDocument/2006/relationships/image" Target="../media/image23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jpeg"/><Relationship Id="rId14" Type="http://schemas.openxmlformats.org/officeDocument/2006/relationships/image" Target="../media/image11.jpeg"/><Relationship Id="rId22" Type="http://schemas.openxmlformats.org/officeDocument/2006/relationships/image" Target="../media/image17.jpeg"/><Relationship Id="rId27" Type="http://schemas.openxmlformats.org/officeDocument/2006/relationships/image" Target="../media/image21.emf"/><Relationship Id="rId30" Type="http://schemas.openxmlformats.org/officeDocument/2006/relationships/oleObject" Target="../embeddings/oleObject8.bin"/><Relationship Id="rId35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asellaDiTesto 5"/>
          <p:cNvSpPr txBox="1">
            <a:spLocks noChangeArrowheads="1"/>
          </p:cNvSpPr>
          <p:nvPr/>
        </p:nvSpPr>
        <p:spPr bwMode="auto">
          <a:xfrm>
            <a:off x="5048250" y="8716327"/>
            <a:ext cx="17983200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ko-KR" sz="4500" dirty="0" err="1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Hae</a:t>
            </a:r>
            <a:r>
              <a:rPr lang="en-US" altLang="ko-KR" sz="4500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4500" dirty="0" err="1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Jin</a:t>
            </a:r>
            <a:r>
              <a:rPr lang="en-US" altLang="ko-KR" sz="4500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Kee</a:t>
            </a:r>
            <a:r>
              <a:rPr lang="en-US" altLang="ko-KR" sz="4500" baseline="30000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1,2</a:t>
            </a:r>
            <a:r>
              <a:rPr lang="en-US" altLang="ko-KR" sz="4500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, </a:t>
            </a:r>
            <a:r>
              <a:rPr lang="en-US" altLang="ko-KR" sz="4500" dirty="0" err="1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Xiongyi</a:t>
            </a:r>
            <a:r>
              <a:rPr lang="en-US" altLang="ko-KR" sz="4500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Han</a:t>
            </a:r>
            <a:r>
              <a:rPr lang="en-US" altLang="ko-KR" sz="4500" baseline="30000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1,2</a:t>
            </a:r>
            <a:r>
              <a:rPr lang="en-US" altLang="ko-KR" sz="4500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, </a:t>
            </a:r>
            <a:r>
              <a:rPr lang="en-US" altLang="ko-KR" sz="4500" dirty="0" err="1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Liyan</a:t>
            </a:r>
            <a:r>
              <a:rPr lang="en-US" altLang="ko-KR" sz="4500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Bai</a:t>
            </a:r>
            <a:r>
              <a:rPr lang="en-US" altLang="ko-KR" sz="4500" baseline="30000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1,2</a:t>
            </a:r>
            <a:r>
              <a:rPr lang="en-US" altLang="ko-KR" sz="4500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, and Myung Ho Jeong</a:t>
            </a:r>
            <a:r>
              <a:rPr lang="en-US" altLang="ko-KR" sz="4500" baseline="30000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1,2,3</a:t>
            </a:r>
            <a:r>
              <a:rPr lang="en-US" altLang="ko-KR" sz="4500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*</a:t>
            </a:r>
            <a:endParaRPr lang="en-US" altLang="ko-KR" sz="4000" i="1" baseline="30000" dirty="0"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algn="ctr"/>
            <a:r>
              <a:rPr lang="en-US" altLang="ko-KR" sz="4000" i="1" baseline="30000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1Heart Research Center of Chonnam National University Hospital, Gwangju, 61469, Republic of Korea</a:t>
            </a:r>
          </a:p>
          <a:p>
            <a:pPr algn="ctr"/>
            <a:r>
              <a:rPr lang="en-US" altLang="ko-KR" sz="4000" i="1" baseline="30000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2Hypertension Heart Failure Research Center, Chonnam National University Hospital, Gwangju, 61469, Republic of Korea</a:t>
            </a:r>
          </a:p>
          <a:p>
            <a:pPr algn="ctr"/>
            <a:r>
              <a:rPr lang="en-US" altLang="ko-KR" sz="4000" i="1" baseline="30000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3Department of Cardiology, Chonnam National University Medical School, Gwangju 61469, Republic of Korea</a:t>
            </a:r>
          </a:p>
        </p:txBody>
      </p:sp>
      <p:sp>
        <p:nvSpPr>
          <p:cNvPr id="32" name="직사각형 6"/>
          <p:cNvSpPr>
            <a:spLocks noChangeArrowheads="1"/>
          </p:cNvSpPr>
          <p:nvPr/>
        </p:nvSpPr>
        <p:spPr bwMode="auto">
          <a:xfrm>
            <a:off x="1439850" y="5913120"/>
            <a:ext cx="25200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ko-KR" sz="7000" b="1" dirty="0">
                <a:latin typeface="Arial" panose="020B0604020202020204" pitchFamily="34" charset="0"/>
                <a:cs typeface="Arial" panose="020B0604020202020204" pitchFamily="34" charset="0"/>
              </a:rPr>
              <a:t>Syringic acid attenuates heart failure by </a:t>
            </a:r>
          </a:p>
          <a:p>
            <a:pPr algn="ctr"/>
            <a:r>
              <a:rPr lang="en-US" altLang="ko-KR" sz="7000" b="1" dirty="0">
                <a:latin typeface="Arial" panose="020B0604020202020204" pitchFamily="34" charset="0"/>
                <a:cs typeface="Arial" panose="020B0604020202020204" pitchFamily="34" charset="0"/>
              </a:rPr>
              <a:t>downregulating Acox2</a:t>
            </a:r>
            <a:endParaRPr lang="ko-KR" altLang="ko-KR" sz="7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135050" y="12230100"/>
            <a:ext cx="12403968" cy="4172140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135050" y="11317464"/>
            <a:ext cx="12403968" cy="1219200"/>
          </a:xfrm>
          <a:prstGeom prst="rect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5500" b="1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ko-KR" altLang="en-US" sz="5500" b="1">
              <a:ln>
                <a:solidFill>
                  <a:srgbClr val="BFBFBF">
                    <a:alpha val="0"/>
                  </a:srgbClr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135049" y="18097834"/>
            <a:ext cx="12403969" cy="2511263"/>
          </a:xfrm>
          <a:prstGeom prst="rect">
            <a:avLst/>
          </a:prstGeom>
          <a:noFill/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135050" y="22911613"/>
            <a:ext cx="12403968" cy="5924140"/>
          </a:xfrm>
          <a:prstGeom prst="rect">
            <a:avLst/>
          </a:prstGeom>
          <a:noFill/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135050" y="21408520"/>
            <a:ext cx="12403968" cy="1219200"/>
          </a:xfrm>
          <a:prstGeom prst="rect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5500" b="1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endParaRPr lang="ko-KR" altLang="en-US" sz="5500" b="1">
              <a:ln>
                <a:solidFill>
                  <a:srgbClr val="BFBFBF">
                    <a:alpha val="0"/>
                  </a:srgbClr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4528391" y="12263290"/>
            <a:ext cx="12403968" cy="2959334"/>
          </a:xfrm>
          <a:prstGeom prst="rect">
            <a:avLst/>
          </a:prstGeom>
          <a:noFill/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14528391" y="17180282"/>
            <a:ext cx="12403968" cy="31105936"/>
          </a:xfrm>
          <a:prstGeom prst="rect">
            <a:avLst/>
          </a:prstGeom>
          <a:noFill/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135049" y="17180282"/>
            <a:ext cx="12403970" cy="1219200"/>
          </a:xfrm>
          <a:prstGeom prst="rect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5500" b="1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</a:t>
            </a:r>
            <a:endParaRPr lang="ko-KR" altLang="en-US" sz="5500" b="1">
              <a:ln>
                <a:solidFill>
                  <a:srgbClr val="BFBFBF">
                    <a:alpha val="0"/>
                  </a:srgbClr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4528391" y="11317470"/>
            <a:ext cx="12403968" cy="1219200"/>
          </a:xfrm>
          <a:prstGeom prst="rect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5500" b="1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ko-KR" altLang="en-US" sz="5500" b="1" dirty="0">
              <a:ln>
                <a:solidFill>
                  <a:srgbClr val="BFBFBF">
                    <a:alpha val="0"/>
                  </a:srgbClr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4528391" y="15622775"/>
            <a:ext cx="12403968" cy="1219200"/>
          </a:xfrm>
          <a:prstGeom prst="rect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5500" b="1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</a:t>
            </a:r>
            <a:endParaRPr lang="ko-KR" altLang="en-US" sz="5500" b="1" dirty="0">
              <a:ln>
                <a:solidFill>
                  <a:srgbClr val="BFBFBF">
                    <a:alpha val="0"/>
                  </a:srgbClr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83410" y="12831036"/>
            <a:ext cx="120991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400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Heart failure is the final end stage of various cardiovascular diseases, including hypertension, myocardial infarction, atrial fibrillation, and diabetes. Syringic acid is a dimethoxybenzene that is 3, 5-dimethyl ether derivative of gallic acid. </a:t>
            </a:r>
            <a:endParaRPr lang="ko-KR" altLang="en-US" sz="4000" dirty="0">
              <a:ln>
                <a:solidFill>
                  <a:srgbClr val="BFBFBF">
                    <a:alpha val="0"/>
                  </a:srgb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786593-77A6-4A79-8882-6CB8D66FE1E6}"/>
              </a:ext>
            </a:extLst>
          </p:cNvPr>
          <p:cNvSpPr txBox="1"/>
          <p:nvPr/>
        </p:nvSpPr>
        <p:spPr>
          <a:xfrm>
            <a:off x="1439849" y="18691486"/>
            <a:ext cx="117862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Here, the effect and the regulatory mechanism of syringic acid was examined in heart failure model and in vitro. </a:t>
            </a:r>
            <a:endParaRPr lang="ko-KR" altLang="en-US" sz="4000" dirty="0">
              <a:ln>
                <a:solidFill>
                  <a:srgbClr val="BFBFBF">
                    <a:alpha val="0"/>
                  </a:srgb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4649C2-FE5D-45B2-9F35-B045EECF97A8}"/>
              </a:ext>
            </a:extLst>
          </p:cNvPr>
          <p:cNvSpPr txBox="1"/>
          <p:nvPr/>
        </p:nvSpPr>
        <p:spPr>
          <a:xfrm>
            <a:off x="1439849" y="23144831"/>
            <a:ext cx="1178629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altLang="ko-KR" sz="400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To establish the heart failure model, C57BL/6 mice were administered with a high dose of isoproterenol (80 mg/kg bodyweight) for 14 days. Cardiac dysfunction in heart failure was evaluated using echocardiography.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altLang="ko-KR" sz="400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RNA-sequencing analysis was performed to identify which gene was regulated by syringic acid. </a:t>
            </a:r>
            <a:r>
              <a:rPr lang="en-US" altLang="ko-KR" sz="4000" dirty="0" err="1">
                <a:ln>
                  <a:solidFill>
                    <a:srgbClr val="BFBFBF">
                      <a:alpha val="0"/>
                    </a:srgb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qRT</a:t>
            </a:r>
            <a:r>
              <a:rPr lang="en-US" altLang="ko-KR" sz="400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-PCR and Western blot analysis were conducted to examine the gene expression. </a:t>
            </a:r>
            <a:endParaRPr lang="ko-KR" altLang="en-US" sz="4000" dirty="0">
              <a:ln>
                <a:solidFill>
                  <a:srgbClr val="BFBFBF">
                    <a:alpha val="0"/>
                  </a:srgb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5F9BD488-A054-4010-AAB3-7250B5473070}"/>
              </a:ext>
            </a:extLst>
          </p:cNvPr>
          <p:cNvSpPr/>
          <p:nvPr/>
        </p:nvSpPr>
        <p:spPr>
          <a:xfrm>
            <a:off x="1131010" y="29603342"/>
            <a:ext cx="12403968" cy="1219200"/>
          </a:xfrm>
          <a:prstGeom prst="rect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5500" b="1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endParaRPr lang="ko-KR" altLang="en-US" sz="5500" b="1">
              <a:ln>
                <a:solidFill>
                  <a:srgbClr val="BFBFBF">
                    <a:alpha val="0"/>
                  </a:srgbClr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CCF316FF-C4F9-4E49-95B4-AA5054D58EA1}"/>
              </a:ext>
            </a:extLst>
          </p:cNvPr>
          <p:cNvSpPr/>
          <p:nvPr/>
        </p:nvSpPr>
        <p:spPr>
          <a:xfrm>
            <a:off x="1147342" y="31204601"/>
            <a:ext cx="12403968" cy="17081617"/>
          </a:xfrm>
          <a:prstGeom prst="rect">
            <a:avLst/>
          </a:prstGeom>
          <a:noFill/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7D2771-28CF-49A2-ADA4-0932AF9D6ADD}"/>
              </a:ext>
            </a:extLst>
          </p:cNvPr>
          <p:cNvSpPr txBox="1"/>
          <p:nvPr/>
        </p:nvSpPr>
        <p:spPr>
          <a:xfrm>
            <a:off x="1283411" y="32006988"/>
            <a:ext cx="11942730" cy="1588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ko-KR" sz="3800" dirty="0">
                <a:latin typeface="Arial" panose="020B0604020202020204" pitchFamily="34" charset="0"/>
                <a:cs typeface="Arial" panose="020B0604020202020204" pitchFamily="34" charset="0"/>
              </a:rPr>
              <a:t>Syringic acid reduced isoproterenol-induced increase of heart weight to body weight ratio, cross-sectional area, and hypertrophic marker genes (</a:t>
            </a:r>
            <a:r>
              <a:rPr lang="en-US" altLang="ko-KR" sz="3800" dirty="0" err="1">
                <a:latin typeface="Arial" panose="020B0604020202020204" pitchFamily="34" charset="0"/>
                <a:cs typeface="Arial" panose="020B0604020202020204" pitchFamily="34" charset="0"/>
              </a:rPr>
              <a:t>Nppb</a:t>
            </a:r>
            <a:r>
              <a:rPr lang="en-US" altLang="ko-KR" sz="3800" dirty="0">
                <a:latin typeface="Arial" panose="020B0604020202020204" pitchFamily="34" charset="0"/>
                <a:cs typeface="Arial" panose="020B0604020202020204" pitchFamily="34" charset="0"/>
              </a:rPr>
              <a:t>) in mice. Echocardiography demonstrated that syringic acid restored isoproterenol-induced reduction of fractional shortening and ejection fraction. 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ko-KR" sz="3800" dirty="0">
                <a:latin typeface="Arial" panose="020B0604020202020204" pitchFamily="34" charset="0"/>
                <a:cs typeface="Arial" panose="020B0604020202020204" pitchFamily="34" charset="0"/>
              </a:rPr>
              <a:t>Syringic acid treatment alleviated cardiac fibrosis as determined by Picrosirius red staining, </a:t>
            </a:r>
            <a:r>
              <a:rPr lang="en-US" altLang="ko-KR" sz="3800" dirty="0" err="1">
                <a:latin typeface="Arial" panose="020B0604020202020204" pitchFamily="34" charset="0"/>
                <a:cs typeface="Arial" panose="020B0604020202020204" pitchFamily="34" charset="0"/>
              </a:rPr>
              <a:t>qRT</a:t>
            </a:r>
            <a:r>
              <a:rPr lang="en-US" altLang="ko-KR" sz="3800" dirty="0">
                <a:latin typeface="Arial" panose="020B0604020202020204" pitchFamily="34" charset="0"/>
                <a:cs typeface="Arial" panose="020B0604020202020204" pitchFamily="34" charset="0"/>
              </a:rPr>
              <a:t>-PCR, and Western blot analysis. 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ko-KR" sz="3800" dirty="0">
                <a:latin typeface="Arial" panose="020B0604020202020204" pitchFamily="34" charset="0"/>
                <a:cs typeface="Arial" panose="020B0604020202020204" pitchFamily="34" charset="0"/>
              </a:rPr>
              <a:t>RNA-sequencing data showed that syringic acid attenuated the mRNA levels of Slc7a11, Cxcl5, Sh3gl2, Pacsin1, Nxpe5, Acox2, Aldh1a2, Cd244a, Cnn1, Mmp3, Cdkn1a, Il18, Il18rap, Flt3, S100a11, and Csf2rb. 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ko-KR" sz="3800" dirty="0">
                <a:latin typeface="Arial" panose="020B0604020202020204" pitchFamily="34" charset="0"/>
                <a:cs typeface="Arial" panose="020B0604020202020204" pitchFamily="34" charset="0"/>
              </a:rPr>
              <a:t>Small interfering RNA (siRNA) for Acox2 downregulated the </a:t>
            </a:r>
            <a:r>
              <a:rPr lang="en-US" altLang="ko-KR" sz="3800" dirty="0" err="1">
                <a:latin typeface="Arial" panose="020B0604020202020204" pitchFamily="34" charset="0"/>
                <a:cs typeface="Arial" panose="020B0604020202020204" pitchFamily="34" charset="0"/>
              </a:rPr>
              <a:t>Nppb</a:t>
            </a:r>
            <a:r>
              <a:rPr lang="en-US" altLang="ko-KR" sz="3800" dirty="0">
                <a:latin typeface="Arial" panose="020B0604020202020204" pitchFamily="34" charset="0"/>
                <a:cs typeface="Arial" panose="020B0604020202020204" pitchFamily="34" charset="0"/>
              </a:rPr>
              <a:t>, Col11, Il18, and Il18rap in H9c2 cells. In rat neonatal cardiac fibroblasts, syringic acid treatment or knockdown of Acox2 mitigated the transforming growth factor β1 (TGF-β1)-induced upregulation of Acox2, Col1a1, Fn1, Mmp3, Acta2, Il18, and Il18 rap expression. Moreover, si-Acox2 transfection attenuated isoproterenol-induced cardiac hypertrophy. 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ko-KR" sz="3800" dirty="0">
                <a:latin typeface="Arial" panose="020B0604020202020204" pitchFamily="34" charset="0"/>
                <a:cs typeface="Arial" panose="020B0604020202020204" pitchFamily="34" charset="0"/>
              </a:rPr>
              <a:t>These findings indicate that syringic acid prevents cardiac hypertrophy and fibrosis in animal model of heart failure by downregulating Acox2. </a:t>
            </a:r>
            <a:endParaRPr lang="ko-KR" altLang="en-US" sz="3800" dirty="0">
              <a:ln>
                <a:solidFill>
                  <a:srgbClr val="BFBFBF">
                    <a:alpha val="0"/>
                  </a:srgb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796F9B-D425-4360-8B43-FFE80499B688}"/>
              </a:ext>
            </a:extLst>
          </p:cNvPr>
          <p:cNvSpPr txBox="1"/>
          <p:nvPr/>
        </p:nvSpPr>
        <p:spPr>
          <a:xfrm>
            <a:off x="14698522" y="12900292"/>
            <a:ext cx="120991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4000" dirty="0">
                <a:ln>
                  <a:solidFill>
                    <a:srgbClr val="BFBFBF">
                      <a:alpha val="0"/>
                    </a:srgb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Syringic acid is a potential novel therapeutic agent, while Acox2 is a potential therapeutic target for heart failure.</a:t>
            </a:r>
            <a:endParaRPr lang="ko-KR" altLang="en-US" sz="4000" dirty="0">
              <a:ln>
                <a:solidFill>
                  <a:srgbClr val="BFBFBF">
                    <a:alpha val="0"/>
                  </a:srgb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95B42A93-3702-4F53-B9F4-A273D8789A2D}"/>
              </a:ext>
            </a:extLst>
          </p:cNvPr>
          <p:cNvGrpSpPr/>
          <p:nvPr/>
        </p:nvGrpSpPr>
        <p:grpSpPr>
          <a:xfrm>
            <a:off x="14575466" y="17161512"/>
            <a:ext cx="12064384" cy="8026374"/>
            <a:chOff x="14575466" y="17161512"/>
            <a:chExt cx="12064384" cy="8026374"/>
          </a:xfrm>
        </p:grpSpPr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D6939152-A225-4122-932C-3D2AC056F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68736" y="17416096"/>
              <a:ext cx="2300929" cy="1716847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D143B48-19FD-46DE-AB68-BC7DA2441FD5}"/>
                </a:ext>
              </a:extLst>
            </p:cNvPr>
            <p:cNvSpPr txBox="1"/>
            <p:nvPr/>
          </p:nvSpPr>
          <p:spPr>
            <a:xfrm>
              <a:off x="14932166" y="19373754"/>
              <a:ext cx="25090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dirty="0">
                  <a:latin typeface="Arial" panose="020B0604020202020204" pitchFamily="34" charset="0"/>
                  <a:cs typeface="Arial" panose="020B0604020202020204" pitchFamily="34" charset="0"/>
                </a:rPr>
                <a:t>Syringic acid</a:t>
              </a:r>
              <a:endParaRPr lang="ko-KR" alt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498CB01F-B897-4AA2-B4B5-2392CE5E2AFD}"/>
                </a:ext>
              </a:extLst>
            </p:cNvPr>
            <p:cNvGrpSpPr/>
            <p:nvPr/>
          </p:nvGrpSpPr>
          <p:grpSpPr>
            <a:xfrm>
              <a:off x="18116481" y="17926269"/>
              <a:ext cx="4384807" cy="2003865"/>
              <a:chOff x="406244" y="3380963"/>
              <a:chExt cx="3872996" cy="1651137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69FDC7A-1939-4C58-9867-2F5EDC6EE746}"/>
                  </a:ext>
                </a:extLst>
              </p:cNvPr>
              <p:cNvSpPr txBox="1"/>
              <p:nvPr/>
            </p:nvSpPr>
            <p:spPr>
              <a:xfrm>
                <a:off x="577436" y="4778445"/>
                <a:ext cx="1025391" cy="253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ISO infusion</a:t>
                </a:r>
                <a:endParaRPr lang="ko-KR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F017E12-1697-401B-B010-5923781D2277}"/>
                  </a:ext>
                </a:extLst>
              </p:cNvPr>
              <p:cNvSpPr txBox="1"/>
              <p:nvPr/>
            </p:nvSpPr>
            <p:spPr>
              <a:xfrm>
                <a:off x="1207489" y="4337719"/>
                <a:ext cx="3004359" cy="253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0 1 2 3 4 5 6 7 8 9 10 11 12 13 14 (days)</a:t>
                </a:r>
                <a:endParaRPr lang="ko-KR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DD3EF6F-660E-4606-B90B-62BA108AFEFD}"/>
                  </a:ext>
                </a:extLst>
              </p:cNvPr>
              <p:cNvSpPr txBox="1"/>
              <p:nvPr/>
            </p:nvSpPr>
            <p:spPr>
              <a:xfrm>
                <a:off x="1235136" y="3380963"/>
                <a:ext cx="2646590" cy="7861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Group1 : Sham + vehicle</a:t>
                </a:r>
              </a:p>
              <a:p>
                <a:r>
                  <a:rPr lang="en-US" altLang="ko-K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Group2 : Sham + syringic acid (SA)</a:t>
                </a:r>
              </a:p>
              <a:p>
                <a:r>
                  <a:rPr lang="en-US" altLang="ko-K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Group3 : ISO + vehicle</a:t>
                </a:r>
              </a:p>
              <a:p>
                <a:r>
                  <a:rPr lang="en-US" altLang="ko-K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Group4 : ISO + syringic acid (SA)</a:t>
                </a:r>
                <a:endParaRPr lang="ko-KR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0" name="직선 화살표 연결선 29">
                <a:extLst>
                  <a:ext uri="{FF2B5EF4-FFF2-40B4-BE49-F238E27FC236}">
                    <a16:creationId xmlns:a16="http://schemas.microsoft.com/office/drawing/2014/main" id="{367C779E-93B7-4138-9D54-080B41414FAB}"/>
                  </a:ext>
                </a:extLst>
              </p:cNvPr>
              <p:cNvCxnSpPr/>
              <p:nvPr/>
            </p:nvCxnSpPr>
            <p:spPr>
              <a:xfrm>
                <a:off x="1303266" y="4283968"/>
                <a:ext cx="25200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직선 화살표 연결선 32">
                <a:extLst>
                  <a:ext uri="{FF2B5EF4-FFF2-40B4-BE49-F238E27FC236}">
                    <a16:creationId xmlns:a16="http://schemas.microsoft.com/office/drawing/2014/main" id="{C0876AD1-93CE-44AE-BA25-C0279A5C994D}"/>
                  </a:ext>
                </a:extLst>
              </p:cNvPr>
              <p:cNvCxnSpPr/>
              <p:nvPr/>
            </p:nvCxnSpPr>
            <p:spPr>
              <a:xfrm flipV="1">
                <a:off x="1341366" y="4605193"/>
                <a:ext cx="0" cy="173306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직선 화살표 연결선 34">
                <a:extLst>
                  <a:ext uri="{FF2B5EF4-FFF2-40B4-BE49-F238E27FC236}">
                    <a16:creationId xmlns:a16="http://schemas.microsoft.com/office/drawing/2014/main" id="{417C5FC7-1143-411A-8954-9D3964004FC9}"/>
                  </a:ext>
                </a:extLst>
              </p:cNvPr>
              <p:cNvCxnSpPr/>
              <p:nvPr/>
            </p:nvCxnSpPr>
            <p:spPr>
              <a:xfrm flipV="1">
                <a:off x="1969790" y="4600575"/>
                <a:ext cx="0" cy="173306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직선 화살표 연결선 35">
                <a:extLst>
                  <a:ext uri="{FF2B5EF4-FFF2-40B4-BE49-F238E27FC236}">
                    <a16:creationId xmlns:a16="http://schemas.microsoft.com/office/drawing/2014/main" id="{F1EE217C-9989-40A1-B292-6E4A22DEEE44}"/>
                  </a:ext>
                </a:extLst>
              </p:cNvPr>
              <p:cNvCxnSpPr/>
              <p:nvPr/>
            </p:nvCxnSpPr>
            <p:spPr>
              <a:xfrm flipV="1">
                <a:off x="3501008" y="4600575"/>
                <a:ext cx="0" cy="173306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1BDBAF7-9AEC-4BDF-B8B5-BD5DA474CBB6}"/>
                  </a:ext>
                </a:extLst>
              </p:cNvPr>
              <p:cNvSpPr txBox="1"/>
              <p:nvPr/>
            </p:nvSpPr>
            <p:spPr>
              <a:xfrm>
                <a:off x="1699396" y="4778445"/>
                <a:ext cx="1394713" cy="253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SA administration</a:t>
                </a:r>
                <a:endParaRPr lang="ko-KR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A83A1D6-E155-4512-829F-F14FE9DBA4BA}"/>
                  </a:ext>
                </a:extLst>
              </p:cNvPr>
              <p:cNvSpPr txBox="1"/>
              <p:nvPr/>
            </p:nvSpPr>
            <p:spPr>
              <a:xfrm>
                <a:off x="3130666" y="4778499"/>
                <a:ext cx="1148574" cy="253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Echo/sacrifice</a:t>
                </a:r>
                <a:endParaRPr lang="ko-KR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9" name="그림 38">
                <a:extLst>
                  <a:ext uri="{FF2B5EF4-FFF2-40B4-BE49-F238E27FC236}">
                    <a16:creationId xmlns:a16="http://schemas.microsoft.com/office/drawing/2014/main" id="{341E7BCF-A535-4C2A-B59F-229B68B72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130" t="30240" r="9281" b="26081"/>
              <a:stretch/>
            </p:blipFill>
            <p:spPr>
              <a:xfrm>
                <a:off x="483611" y="3635896"/>
                <a:ext cx="677978" cy="451504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6921C4C-8CCB-4C40-BDB1-1C5596F43E3A}"/>
                  </a:ext>
                </a:extLst>
              </p:cNvPr>
              <p:cNvSpPr txBox="1"/>
              <p:nvPr/>
            </p:nvSpPr>
            <p:spPr>
              <a:xfrm>
                <a:off x="406244" y="4060720"/>
                <a:ext cx="779026" cy="253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C57BL/6</a:t>
                </a:r>
                <a:endParaRPr lang="ko-KR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aphicFrame>
          <p:nvGraphicFramePr>
            <p:cNvPr id="41" name="개체 40">
              <a:extLst>
                <a:ext uri="{FF2B5EF4-FFF2-40B4-BE49-F238E27FC236}">
                  <a16:creationId xmlns:a16="http://schemas.microsoft.com/office/drawing/2014/main" id="{5A736D1D-6E4C-4DA1-A0FC-322C13CF6BF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68382489"/>
                </p:ext>
              </p:extLst>
            </p:nvPr>
          </p:nvGraphicFramePr>
          <p:xfrm>
            <a:off x="23362901" y="17161512"/>
            <a:ext cx="3071479" cy="33307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rism 5" r:id="rId4" imgW="2537640" imgH="2752200" progId="Prism5.Document">
                    <p:embed/>
                  </p:oleObj>
                </mc:Choice>
                <mc:Fallback>
                  <p:oleObj name="Prism 5" r:id="rId4" imgW="2537640" imgH="2752200" progId="Prism5.Document">
                    <p:embed/>
                    <p:pic>
                      <p:nvPicPr>
                        <p:cNvPr id="38" name="개체 37">
                          <a:extLst>
                            <a:ext uri="{FF2B5EF4-FFF2-40B4-BE49-F238E27FC236}">
                              <a16:creationId xmlns:a16="http://schemas.microsoft.com/office/drawing/2014/main" id="{15716C64-3B65-4EA8-9024-7813A6D073D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3362901" y="17161512"/>
                          <a:ext cx="3071479" cy="333079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EA7230E-3ACE-4244-A885-776AD6617929}"/>
                </a:ext>
              </a:extLst>
            </p:cNvPr>
            <p:cNvSpPr txBox="1"/>
            <p:nvPr/>
          </p:nvSpPr>
          <p:spPr>
            <a:xfrm>
              <a:off x="14651480" y="17242126"/>
              <a:ext cx="5261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ko-KR" alt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CDDC92F-3895-49E6-A976-EF7426EA6061}"/>
                </a:ext>
              </a:extLst>
            </p:cNvPr>
            <p:cNvSpPr txBox="1"/>
            <p:nvPr/>
          </p:nvSpPr>
          <p:spPr>
            <a:xfrm>
              <a:off x="17982607" y="17289165"/>
              <a:ext cx="5261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ko-KR" alt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4A41C34-EAD1-42A6-8172-55EE10E408AD}"/>
                </a:ext>
              </a:extLst>
            </p:cNvPr>
            <p:cNvSpPr txBox="1"/>
            <p:nvPr/>
          </p:nvSpPr>
          <p:spPr>
            <a:xfrm>
              <a:off x="22765271" y="17315273"/>
              <a:ext cx="5549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ko-KR" alt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A0BBC5A8-4E34-4D26-802E-1A2439DDA953}"/>
                </a:ext>
              </a:extLst>
            </p:cNvPr>
            <p:cNvGrpSpPr/>
            <p:nvPr/>
          </p:nvGrpSpPr>
          <p:grpSpPr>
            <a:xfrm>
              <a:off x="15481392" y="20515091"/>
              <a:ext cx="4041984" cy="3768855"/>
              <a:chOff x="3603393" y="2328702"/>
              <a:chExt cx="2547498" cy="2850601"/>
            </a:xfrm>
          </p:grpSpPr>
          <p:pic>
            <p:nvPicPr>
              <p:cNvPr id="45" name="图片 4" descr="图片包含 动物, 珊瑚, 一群, 人们&#10;&#10;描述已自动生成">
                <a:extLst>
                  <a:ext uri="{FF2B5EF4-FFF2-40B4-BE49-F238E27FC236}">
                    <a16:creationId xmlns:a16="http://schemas.microsoft.com/office/drawing/2014/main" id="{1BA2DA4B-4355-4D18-B4C5-84DC54CDAF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3393" y="2560465"/>
                <a:ext cx="1230083" cy="1213111"/>
              </a:xfrm>
              <a:prstGeom prst="rect">
                <a:avLst/>
              </a:prstGeom>
            </p:spPr>
          </p:pic>
          <p:pic>
            <p:nvPicPr>
              <p:cNvPr id="46" name="图片 6" descr="图片包含 动物, 珊瑚, 游戏机, 人们&#10;&#10;描述已自动生成">
                <a:extLst>
                  <a:ext uri="{FF2B5EF4-FFF2-40B4-BE49-F238E27FC236}">
                    <a16:creationId xmlns:a16="http://schemas.microsoft.com/office/drawing/2014/main" id="{72D806CA-45F4-4A60-A0CE-B703F8BD09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0808" y="2560465"/>
                <a:ext cx="1230083" cy="1213111"/>
              </a:xfrm>
              <a:prstGeom prst="rect">
                <a:avLst/>
              </a:prstGeom>
            </p:spPr>
          </p:pic>
          <p:pic>
            <p:nvPicPr>
              <p:cNvPr id="47" name="图片 8" descr="图片包含 游戏机, 紫色, 绿色, 珊瑚&#10;&#10;描述已自动生成">
                <a:extLst>
                  <a:ext uri="{FF2B5EF4-FFF2-40B4-BE49-F238E27FC236}">
                    <a16:creationId xmlns:a16="http://schemas.microsoft.com/office/drawing/2014/main" id="{2149A7C8-C3D2-4132-904B-4ABC275AA6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5282" y="3966192"/>
                <a:ext cx="1230083" cy="1213111"/>
              </a:xfrm>
              <a:prstGeom prst="rect">
                <a:avLst/>
              </a:prstGeom>
            </p:spPr>
          </p:pic>
          <p:pic>
            <p:nvPicPr>
              <p:cNvPr id="48" name="图片 18" descr="紫色的花朵&#10;&#10;低可信度描述已自动生成">
                <a:extLst>
                  <a:ext uri="{FF2B5EF4-FFF2-40B4-BE49-F238E27FC236}">
                    <a16:creationId xmlns:a16="http://schemas.microsoft.com/office/drawing/2014/main" id="{FD36487F-AE5C-4902-A5B7-EA2C5D720E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0808" y="3963376"/>
                <a:ext cx="1230083" cy="1213111"/>
              </a:xfrm>
              <a:prstGeom prst="rect">
                <a:avLst/>
              </a:prstGeom>
            </p:spPr>
          </p:pic>
          <p:sp>
            <p:nvSpPr>
              <p:cNvPr id="49" name="文本框 13">
                <a:extLst>
                  <a:ext uri="{FF2B5EF4-FFF2-40B4-BE49-F238E27FC236}">
                    <a16:creationId xmlns:a16="http://schemas.microsoft.com/office/drawing/2014/main" id="{82456F0B-0466-4D86-A4F0-E75E04239282}"/>
                  </a:ext>
                </a:extLst>
              </p:cNvPr>
              <p:cNvSpPr txBox="1"/>
              <p:nvPr/>
            </p:nvSpPr>
            <p:spPr>
              <a:xfrm>
                <a:off x="5038656" y="2328702"/>
                <a:ext cx="1112235" cy="279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Sham + SA</a:t>
                </a:r>
                <a:endParaRPr lang="ko-KR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文本框 15">
                <a:extLst>
                  <a:ext uri="{FF2B5EF4-FFF2-40B4-BE49-F238E27FC236}">
                    <a16:creationId xmlns:a16="http://schemas.microsoft.com/office/drawing/2014/main" id="{093B3978-EFCE-48C1-886C-7E2E5EA83546}"/>
                  </a:ext>
                </a:extLst>
              </p:cNvPr>
              <p:cNvSpPr txBox="1"/>
              <p:nvPr/>
            </p:nvSpPr>
            <p:spPr>
              <a:xfrm>
                <a:off x="3645024" y="2341951"/>
                <a:ext cx="1289180" cy="279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Sham + vehicle</a:t>
                </a:r>
                <a:endParaRPr lang="ko-KR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文本框 14">
                <a:extLst>
                  <a:ext uri="{FF2B5EF4-FFF2-40B4-BE49-F238E27FC236}">
                    <a16:creationId xmlns:a16="http://schemas.microsoft.com/office/drawing/2014/main" id="{DEAF8E05-1170-4578-99C7-EA1B552420FB}"/>
                  </a:ext>
                </a:extLst>
              </p:cNvPr>
              <p:cNvSpPr txBox="1"/>
              <p:nvPr/>
            </p:nvSpPr>
            <p:spPr>
              <a:xfrm>
                <a:off x="5076912" y="3754964"/>
                <a:ext cx="944262" cy="279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ISO + SA</a:t>
                </a:r>
                <a:endParaRPr lang="ko-KR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文本框 16">
                <a:extLst>
                  <a:ext uri="{FF2B5EF4-FFF2-40B4-BE49-F238E27FC236}">
                    <a16:creationId xmlns:a16="http://schemas.microsoft.com/office/drawing/2014/main" id="{6858F644-9951-4262-A018-AA37FE0AAF12}"/>
                  </a:ext>
                </a:extLst>
              </p:cNvPr>
              <p:cNvSpPr txBox="1"/>
              <p:nvPr/>
            </p:nvSpPr>
            <p:spPr>
              <a:xfrm>
                <a:off x="3745182" y="3754964"/>
                <a:ext cx="1213200" cy="279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ISO + vehicle</a:t>
                </a:r>
                <a:endParaRPr lang="ko-KR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aphicFrame>
          <p:nvGraphicFramePr>
            <p:cNvPr id="53" name="개체 52">
              <a:extLst>
                <a:ext uri="{FF2B5EF4-FFF2-40B4-BE49-F238E27FC236}">
                  <a16:creationId xmlns:a16="http://schemas.microsoft.com/office/drawing/2014/main" id="{7BFFA17E-3320-40CD-B0A4-E34BE42D389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2345114"/>
                </p:ext>
              </p:extLst>
            </p:nvPr>
          </p:nvGraphicFramePr>
          <p:xfrm>
            <a:off x="19708331" y="21005175"/>
            <a:ext cx="3167523" cy="3342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rism 8" r:id="rId10" imgW="2617827" imgH="2762742" progId="Prism8.Document">
                    <p:embed/>
                  </p:oleObj>
                </mc:Choice>
                <mc:Fallback>
                  <p:oleObj name="Prism 8" r:id="rId10" imgW="2617827" imgH="2762742" progId="Prism8.Document">
                    <p:embed/>
                    <p:pic>
                      <p:nvPicPr>
                        <p:cNvPr id="48" name="개체 47">
                          <a:extLst>
                            <a:ext uri="{FF2B5EF4-FFF2-40B4-BE49-F238E27FC236}">
                              <a16:creationId xmlns:a16="http://schemas.microsoft.com/office/drawing/2014/main" id="{08BF940D-8523-4421-B7AD-280279452DD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9708331" y="21005175"/>
                          <a:ext cx="3167523" cy="334232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개체 53">
              <a:extLst>
                <a:ext uri="{FF2B5EF4-FFF2-40B4-BE49-F238E27FC236}">
                  <a16:creationId xmlns:a16="http://schemas.microsoft.com/office/drawing/2014/main" id="{24897190-806E-47BF-B7BD-F811161F2C8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0550210"/>
                </p:ext>
              </p:extLst>
            </p:nvPr>
          </p:nvGraphicFramePr>
          <p:xfrm>
            <a:off x="23304917" y="20949425"/>
            <a:ext cx="3088767" cy="33307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rism 8" r:id="rId12" imgW="2552282" imgH="2753378" progId="Prism8.Document">
                    <p:embed/>
                  </p:oleObj>
                </mc:Choice>
                <mc:Fallback>
                  <p:oleObj name="Prism 8" r:id="rId12" imgW="2552282" imgH="2753378" progId="Prism8.Document">
                    <p:embed/>
                    <p:pic>
                      <p:nvPicPr>
                        <p:cNvPr id="49" name="개체 48">
                          <a:extLst>
                            <a:ext uri="{FF2B5EF4-FFF2-40B4-BE49-F238E27FC236}">
                              <a16:creationId xmlns:a16="http://schemas.microsoft.com/office/drawing/2014/main" id="{8EBE6D18-B638-4CB6-9AD3-8AA9E54A1EA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3304917" y="20949425"/>
                          <a:ext cx="3088767" cy="333079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8AAB3C7-267E-4127-8260-DDCE6B37132A}"/>
                </a:ext>
              </a:extLst>
            </p:cNvPr>
            <p:cNvSpPr txBox="1"/>
            <p:nvPr/>
          </p:nvSpPr>
          <p:spPr>
            <a:xfrm>
              <a:off x="14575466" y="20236006"/>
              <a:ext cx="5549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ko-KR" alt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F4ECF61-2A21-4F26-935B-5AE7935D7296}"/>
                </a:ext>
              </a:extLst>
            </p:cNvPr>
            <p:cNvSpPr txBox="1"/>
            <p:nvPr/>
          </p:nvSpPr>
          <p:spPr>
            <a:xfrm>
              <a:off x="20032886" y="20296677"/>
              <a:ext cx="5261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ko-KR" alt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7BC9A5D-2056-4199-8AA2-DB693A1FCD7A}"/>
                </a:ext>
              </a:extLst>
            </p:cNvPr>
            <p:cNvSpPr txBox="1"/>
            <p:nvPr/>
          </p:nvSpPr>
          <p:spPr>
            <a:xfrm>
              <a:off x="23307381" y="20363331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endParaRPr lang="ko-KR" alt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067031D-E1E3-4678-86BB-6F44AAF10264}"/>
                </a:ext>
              </a:extLst>
            </p:cNvPr>
            <p:cNvSpPr txBox="1"/>
            <p:nvPr/>
          </p:nvSpPr>
          <p:spPr>
            <a:xfrm>
              <a:off x="14831513" y="24356889"/>
              <a:ext cx="118083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Figure 1. Syringic acid attenuates cardiac hypertrophy in isoproterenol-induced heart failure mouse model</a:t>
              </a:r>
              <a:endParaRPr lang="ko-KR" alt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4FEAB5F2-6368-4661-ACAC-5F5D3D157492}"/>
              </a:ext>
            </a:extLst>
          </p:cNvPr>
          <p:cNvGrpSpPr/>
          <p:nvPr/>
        </p:nvGrpSpPr>
        <p:grpSpPr>
          <a:xfrm>
            <a:off x="14563787" y="25199961"/>
            <a:ext cx="12006592" cy="7581727"/>
            <a:chOff x="14563787" y="25199961"/>
            <a:chExt cx="12006592" cy="7581727"/>
          </a:xfrm>
        </p:grpSpPr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B7E0CF8D-DA0A-400F-BD89-A08B6CE3F159}"/>
                </a:ext>
              </a:extLst>
            </p:cNvPr>
            <p:cNvGrpSpPr/>
            <p:nvPr/>
          </p:nvGrpSpPr>
          <p:grpSpPr>
            <a:xfrm>
              <a:off x="14992914" y="25539600"/>
              <a:ext cx="6627300" cy="5681310"/>
              <a:chOff x="1052736" y="210534"/>
              <a:chExt cx="4896544" cy="4062404"/>
            </a:xfrm>
          </p:grpSpPr>
          <p:sp>
            <p:nvSpPr>
              <p:cNvPr id="60" name="文本框 5">
                <a:extLst>
                  <a:ext uri="{FF2B5EF4-FFF2-40B4-BE49-F238E27FC236}">
                    <a16:creationId xmlns:a16="http://schemas.microsoft.com/office/drawing/2014/main" id="{7766370E-775A-4901-8A94-0F0641001BFB}"/>
                  </a:ext>
                </a:extLst>
              </p:cNvPr>
              <p:cNvSpPr txBox="1"/>
              <p:nvPr/>
            </p:nvSpPr>
            <p:spPr>
              <a:xfrm>
                <a:off x="1387657" y="210534"/>
                <a:ext cx="1612577" cy="286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Sham + vehicle</a:t>
                </a:r>
                <a:endParaRPr lang="ko-KR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文本框 5">
                <a:extLst>
                  <a:ext uri="{FF2B5EF4-FFF2-40B4-BE49-F238E27FC236}">
                    <a16:creationId xmlns:a16="http://schemas.microsoft.com/office/drawing/2014/main" id="{2E897AA1-AB75-4F5E-A775-2BFC7B8733BB}"/>
                  </a:ext>
                </a:extLst>
              </p:cNvPr>
              <p:cNvSpPr txBox="1"/>
              <p:nvPr/>
            </p:nvSpPr>
            <p:spPr>
              <a:xfrm>
                <a:off x="4251602" y="220762"/>
                <a:ext cx="1362757" cy="286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Sham + SA</a:t>
                </a:r>
                <a:endParaRPr lang="ko-KR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文本框 5">
                <a:extLst>
                  <a:ext uri="{FF2B5EF4-FFF2-40B4-BE49-F238E27FC236}">
                    <a16:creationId xmlns:a16="http://schemas.microsoft.com/office/drawing/2014/main" id="{6668F3E2-317F-4AD7-89BA-F6A5BDD64C0D}"/>
                  </a:ext>
                </a:extLst>
              </p:cNvPr>
              <p:cNvSpPr txBox="1"/>
              <p:nvPr/>
            </p:nvSpPr>
            <p:spPr>
              <a:xfrm>
                <a:off x="1386591" y="2274533"/>
                <a:ext cx="1541756" cy="286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ISO + vehicle</a:t>
                </a:r>
                <a:endParaRPr lang="ko-KR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文本框 5">
                <a:extLst>
                  <a:ext uri="{FF2B5EF4-FFF2-40B4-BE49-F238E27FC236}">
                    <a16:creationId xmlns:a16="http://schemas.microsoft.com/office/drawing/2014/main" id="{DAD3FF82-AEC0-42F2-907B-60BE76FDC573}"/>
                  </a:ext>
                </a:extLst>
              </p:cNvPr>
              <p:cNvSpPr txBox="1"/>
              <p:nvPr/>
            </p:nvSpPr>
            <p:spPr>
              <a:xfrm>
                <a:off x="4214542" y="2274533"/>
                <a:ext cx="1063764" cy="286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ISO + SA</a:t>
                </a:r>
                <a:endParaRPr lang="ko-KR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64" name="图片 12" descr="图形用户界面&#10;&#10;中度可信度描述已自动生成">
                <a:extLst>
                  <a:ext uri="{FF2B5EF4-FFF2-40B4-BE49-F238E27FC236}">
                    <a16:creationId xmlns:a16="http://schemas.microsoft.com/office/drawing/2014/main" id="{4059133D-0089-4F81-88DB-497EC67FBE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3637" y="467544"/>
                <a:ext cx="2345643" cy="1705500"/>
              </a:xfrm>
              <a:prstGeom prst="rect">
                <a:avLst/>
              </a:prstGeom>
            </p:spPr>
          </p:pic>
          <p:pic>
            <p:nvPicPr>
              <p:cNvPr id="65" name="图片 5" descr="图形用户界面&#10;&#10;中度可信度描述已自动生成">
                <a:extLst>
                  <a:ext uri="{FF2B5EF4-FFF2-40B4-BE49-F238E27FC236}">
                    <a16:creationId xmlns:a16="http://schemas.microsoft.com/office/drawing/2014/main" id="{6A66CD8A-D5E8-45B1-823C-82CA72D574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2736" y="467544"/>
                <a:ext cx="2345643" cy="1705500"/>
              </a:xfrm>
              <a:prstGeom prst="rect">
                <a:avLst/>
              </a:prstGeom>
            </p:spPr>
          </p:pic>
          <p:pic>
            <p:nvPicPr>
              <p:cNvPr id="66" name="图片 4" descr="图片包含 图形用户界面&#10;&#10;描述已自动生成">
                <a:extLst>
                  <a:ext uri="{FF2B5EF4-FFF2-40B4-BE49-F238E27FC236}">
                    <a16:creationId xmlns:a16="http://schemas.microsoft.com/office/drawing/2014/main" id="{3703C955-31FF-4437-B6DB-E7F41A8D54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73016" y="2567438"/>
                <a:ext cx="2345643" cy="1705500"/>
              </a:xfrm>
              <a:prstGeom prst="rect">
                <a:avLst/>
              </a:prstGeom>
            </p:spPr>
          </p:pic>
          <p:pic>
            <p:nvPicPr>
              <p:cNvPr id="67" name="图片 2" descr="图片包含 图形用户界面&#10;&#10;描述已自动生成">
                <a:extLst>
                  <a:ext uri="{FF2B5EF4-FFF2-40B4-BE49-F238E27FC236}">
                    <a16:creationId xmlns:a16="http://schemas.microsoft.com/office/drawing/2014/main" id="{FE57DFB6-96F0-46D5-A275-13006B010E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4952" y="2555776"/>
                <a:ext cx="2345643" cy="1705500"/>
              </a:xfrm>
              <a:prstGeom prst="rect">
                <a:avLst/>
              </a:prstGeom>
            </p:spPr>
          </p:pic>
        </p:grpSp>
        <p:graphicFrame>
          <p:nvGraphicFramePr>
            <p:cNvPr id="68" name="개체 67">
              <a:extLst>
                <a:ext uri="{FF2B5EF4-FFF2-40B4-BE49-F238E27FC236}">
                  <a16:creationId xmlns:a16="http://schemas.microsoft.com/office/drawing/2014/main" id="{73CB161F-FA9A-4BCF-9A7E-7B08F811388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6403642"/>
                </p:ext>
              </p:extLst>
            </p:nvPr>
          </p:nvGraphicFramePr>
          <p:xfrm>
            <a:off x="22459697" y="25283521"/>
            <a:ext cx="3104134" cy="3440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rism 5" r:id="rId18" imgW="2565000" imgH="2843640" progId="Prism5.Document">
                    <p:embed/>
                  </p:oleObj>
                </mc:Choice>
                <mc:Fallback>
                  <p:oleObj name="Prism 5" r:id="rId18" imgW="2565000" imgH="2843640" progId="Prism5.Document">
                    <p:embed/>
                    <p:pic>
                      <p:nvPicPr>
                        <p:cNvPr id="29" name="개체 28">
                          <a:extLst>
                            <a:ext uri="{FF2B5EF4-FFF2-40B4-BE49-F238E27FC236}">
                              <a16:creationId xmlns:a16="http://schemas.microsoft.com/office/drawing/2014/main" id="{84684073-9FE2-4042-9DE8-199D8170720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22459697" y="25283521"/>
                          <a:ext cx="3104134" cy="34402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" name="개체 68">
              <a:extLst>
                <a:ext uri="{FF2B5EF4-FFF2-40B4-BE49-F238E27FC236}">
                  <a16:creationId xmlns:a16="http://schemas.microsoft.com/office/drawing/2014/main" id="{BA0B3274-274C-4BF0-8BFF-ED5A972A514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1150276"/>
                </p:ext>
              </p:extLst>
            </p:nvPr>
          </p:nvGraphicFramePr>
          <p:xfrm>
            <a:off x="22417483" y="28772104"/>
            <a:ext cx="3104134" cy="3269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rism 5" r:id="rId20" imgW="2565000" imgH="2701800" progId="Prism5.Document">
                    <p:embed/>
                  </p:oleObj>
                </mc:Choice>
                <mc:Fallback>
                  <p:oleObj name="Prism 5" r:id="rId20" imgW="2565000" imgH="2701800" progId="Prism5.Document">
                    <p:embed/>
                    <p:pic>
                      <p:nvPicPr>
                        <p:cNvPr id="30" name="개체 29">
                          <a:extLst>
                            <a:ext uri="{FF2B5EF4-FFF2-40B4-BE49-F238E27FC236}">
                              <a16:creationId xmlns:a16="http://schemas.microsoft.com/office/drawing/2014/main" id="{349448E1-0DE5-4C8E-9330-D28472163DD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22417483" y="28772104"/>
                          <a:ext cx="3104134" cy="32693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A51F471-2F37-4264-9500-70F61F7CF8C9}"/>
                </a:ext>
              </a:extLst>
            </p:cNvPr>
            <p:cNvSpPr txBox="1"/>
            <p:nvPr/>
          </p:nvSpPr>
          <p:spPr>
            <a:xfrm>
              <a:off x="14563787" y="25199961"/>
              <a:ext cx="5261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ko-KR" alt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1268104-FFB8-44B8-A789-E5A470DFE3C2}"/>
                </a:ext>
              </a:extLst>
            </p:cNvPr>
            <p:cNvSpPr txBox="1"/>
            <p:nvPr/>
          </p:nvSpPr>
          <p:spPr>
            <a:xfrm>
              <a:off x="22136199" y="25311938"/>
              <a:ext cx="5261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ko-KR" alt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C7AE015-D18C-4731-B21F-833FA6E3CFA1}"/>
                </a:ext>
              </a:extLst>
            </p:cNvPr>
            <p:cNvSpPr txBox="1"/>
            <p:nvPr/>
          </p:nvSpPr>
          <p:spPr>
            <a:xfrm>
              <a:off x="22023630" y="28660352"/>
              <a:ext cx="5549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ko-KR" alt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6FEF857-64A3-4642-9A34-493013CE725F}"/>
                </a:ext>
              </a:extLst>
            </p:cNvPr>
            <p:cNvSpPr txBox="1"/>
            <p:nvPr/>
          </p:nvSpPr>
          <p:spPr>
            <a:xfrm>
              <a:off x="14762042" y="31950691"/>
              <a:ext cx="118083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Figure 2. Syringic acid alleviates the cardiac dysfunction in isoproterenol-induced heart failure mouse model</a:t>
              </a:r>
              <a:endParaRPr lang="ko-KR" alt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27D3F5E3-9979-456F-BFE7-53A4605831BD}"/>
              </a:ext>
            </a:extLst>
          </p:cNvPr>
          <p:cNvGrpSpPr/>
          <p:nvPr/>
        </p:nvGrpSpPr>
        <p:grpSpPr>
          <a:xfrm>
            <a:off x="14651227" y="32716191"/>
            <a:ext cx="11822380" cy="7021620"/>
            <a:chOff x="14651227" y="32716191"/>
            <a:chExt cx="11822380" cy="7021620"/>
          </a:xfrm>
        </p:grpSpPr>
        <p:grpSp>
          <p:nvGrpSpPr>
            <p:cNvPr id="74" name="그룹 73">
              <a:extLst>
                <a:ext uri="{FF2B5EF4-FFF2-40B4-BE49-F238E27FC236}">
                  <a16:creationId xmlns:a16="http://schemas.microsoft.com/office/drawing/2014/main" id="{85272075-A436-4DA9-A19E-007C630EFCBF}"/>
                </a:ext>
              </a:extLst>
            </p:cNvPr>
            <p:cNvGrpSpPr/>
            <p:nvPr/>
          </p:nvGrpSpPr>
          <p:grpSpPr>
            <a:xfrm>
              <a:off x="15242293" y="32891024"/>
              <a:ext cx="5826330" cy="5933508"/>
              <a:chOff x="1367936" y="356981"/>
              <a:chExt cx="3333291" cy="3278915"/>
            </a:xfrm>
          </p:grpSpPr>
          <p:pic>
            <p:nvPicPr>
              <p:cNvPr id="75" name="图片 3" descr="地图&#10;&#10;描述已自动生成">
                <a:extLst>
                  <a:ext uri="{FF2B5EF4-FFF2-40B4-BE49-F238E27FC236}">
                    <a16:creationId xmlns:a16="http://schemas.microsoft.com/office/drawing/2014/main" id="{A974FBFF-DB4C-495C-A17D-FB68BA4C6A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67353" y="589562"/>
                <a:ext cx="1633874" cy="1390648"/>
              </a:xfrm>
              <a:prstGeom prst="rect">
                <a:avLst/>
              </a:prstGeom>
            </p:spPr>
          </p:pic>
          <p:pic>
            <p:nvPicPr>
              <p:cNvPr id="76" name="图片 4" descr="图片包含 地图&#10;&#10;描述已自动生成">
                <a:extLst>
                  <a:ext uri="{FF2B5EF4-FFF2-40B4-BE49-F238E27FC236}">
                    <a16:creationId xmlns:a16="http://schemas.microsoft.com/office/drawing/2014/main" id="{AE2CDCB6-3FC3-40E6-916B-DD88B5934E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7936" y="2245248"/>
                <a:ext cx="1633874" cy="1390648"/>
              </a:xfrm>
              <a:prstGeom prst="rect">
                <a:avLst/>
              </a:prstGeom>
            </p:spPr>
          </p:pic>
          <p:pic>
            <p:nvPicPr>
              <p:cNvPr id="77" name="图片 5" descr="地图&#10;&#10;描述已自动生成">
                <a:extLst>
                  <a:ext uri="{FF2B5EF4-FFF2-40B4-BE49-F238E27FC236}">
                    <a16:creationId xmlns:a16="http://schemas.microsoft.com/office/drawing/2014/main" id="{AC2865A3-49B1-47A7-9591-80DB836082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7936" y="584656"/>
                <a:ext cx="1633874" cy="1390648"/>
              </a:xfrm>
              <a:prstGeom prst="rect">
                <a:avLst/>
              </a:prstGeom>
            </p:spPr>
          </p:pic>
          <p:pic>
            <p:nvPicPr>
              <p:cNvPr id="78" name="图片 6" descr="地图&#10;&#10;描述已自动生成">
                <a:extLst>
                  <a:ext uri="{FF2B5EF4-FFF2-40B4-BE49-F238E27FC236}">
                    <a16:creationId xmlns:a16="http://schemas.microsoft.com/office/drawing/2014/main" id="{5C3307E0-A29E-484C-B8CE-DB61B51DFB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67353" y="2245248"/>
                <a:ext cx="1633874" cy="1390648"/>
              </a:xfrm>
              <a:prstGeom prst="rect">
                <a:avLst/>
              </a:prstGeom>
            </p:spPr>
          </p:pic>
          <p:sp>
            <p:nvSpPr>
              <p:cNvPr id="79" name="文本框 5">
                <a:extLst>
                  <a:ext uri="{FF2B5EF4-FFF2-40B4-BE49-F238E27FC236}">
                    <a16:creationId xmlns:a16="http://schemas.microsoft.com/office/drawing/2014/main" id="{C437CF40-5992-4032-8531-FDC0ED1B7103}"/>
                  </a:ext>
                </a:extLst>
              </p:cNvPr>
              <p:cNvSpPr txBox="1"/>
              <p:nvPr/>
            </p:nvSpPr>
            <p:spPr>
              <a:xfrm>
                <a:off x="1561113" y="356981"/>
                <a:ext cx="1362757" cy="22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Sham + vehicle</a:t>
                </a:r>
                <a:endParaRPr lang="ko-KR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文本框 5">
                <a:extLst>
                  <a:ext uri="{FF2B5EF4-FFF2-40B4-BE49-F238E27FC236}">
                    <a16:creationId xmlns:a16="http://schemas.microsoft.com/office/drawing/2014/main" id="{63BABD60-EC4B-48D9-BCF0-CB454CA3FA4C}"/>
                  </a:ext>
                </a:extLst>
              </p:cNvPr>
              <p:cNvSpPr txBox="1"/>
              <p:nvPr/>
            </p:nvSpPr>
            <p:spPr>
              <a:xfrm>
                <a:off x="3427926" y="356981"/>
                <a:ext cx="1092996" cy="22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Sham + SA</a:t>
                </a:r>
                <a:endParaRPr lang="ko-KR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文本框 5">
                <a:extLst>
                  <a:ext uri="{FF2B5EF4-FFF2-40B4-BE49-F238E27FC236}">
                    <a16:creationId xmlns:a16="http://schemas.microsoft.com/office/drawing/2014/main" id="{730ED496-96E0-4421-A2AA-210B74FF2729}"/>
                  </a:ext>
                </a:extLst>
              </p:cNvPr>
              <p:cNvSpPr txBox="1"/>
              <p:nvPr/>
            </p:nvSpPr>
            <p:spPr>
              <a:xfrm>
                <a:off x="1627726" y="2022457"/>
                <a:ext cx="1224136" cy="22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ISO + vehicle</a:t>
                </a:r>
                <a:endParaRPr lang="ko-KR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文本框 5">
                <a:extLst>
                  <a:ext uri="{FF2B5EF4-FFF2-40B4-BE49-F238E27FC236}">
                    <a16:creationId xmlns:a16="http://schemas.microsoft.com/office/drawing/2014/main" id="{73C7C604-BDEB-45F2-9B90-8F3A60128C53}"/>
                  </a:ext>
                </a:extLst>
              </p:cNvPr>
              <p:cNvSpPr txBox="1"/>
              <p:nvPr/>
            </p:nvSpPr>
            <p:spPr>
              <a:xfrm>
                <a:off x="3454682" y="2013165"/>
                <a:ext cx="837340" cy="22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ISO + SA</a:t>
                </a:r>
                <a:endParaRPr lang="ko-KR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aphicFrame>
          <p:nvGraphicFramePr>
            <p:cNvPr id="83" name="개체 82">
              <a:extLst>
                <a:ext uri="{FF2B5EF4-FFF2-40B4-BE49-F238E27FC236}">
                  <a16:creationId xmlns:a16="http://schemas.microsoft.com/office/drawing/2014/main" id="{42F633E6-CA70-48ED-B075-114224A2949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5683077"/>
                </p:ext>
              </p:extLst>
            </p:nvPr>
          </p:nvGraphicFramePr>
          <p:xfrm>
            <a:off x="22128221" y="36034745"/>
            <a:ext cx="3374977" cy="34095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rism 8" r:id="rId26" imgW="2789971" imgH="2817485" progId="Prism8.Document">
                    <p:embed/>
                  </p:oleObj>
                </mc:Choice>
                <mc:Fallback>
                  <p:oleObj name="Prism 8" r:id="rId26" imgW="2789971" imgH="2817485" progId="Prism8.Document">
                    <p:embed/>
                    <p:pic>
                      <p:nvPicPr>
                        <p:cNvPr id="30" name="개체 29">
                          <a:extLst>
                            <a:ext uri="{FF2B5EF4-FFF2-40B4-BE49-F238E27FC236}">
                              <a16:creationId xmlns:a16="http://schemas.microsoft.com/office/drawing/2014/main" id="{A59643CA-E5D4-469B-B513-4828FDC84A9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22128221" y="36034745"/>
                          <a:ext cx="3374977" cy="34095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" name="개체 83">
              <a:extLst>
                <a:ext uri="{FF2B5EF4-FFF2-40B4-BE49-F238E27FC236}">
                  <a16:creationId xmlns:a16="http://schemas.microsoft.com/office/drawing/2014/main" id="{159F6C93-F17E-4B1C-94D4-76704ADA6B0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6344090"/>
                </p:ext>
              </p:extLst>
            </p:nvPr>
          </p:nvGraphicFramePr>
          <p:xfrm>
            <a:off x="22045704" y="32716191"/>
            <a:ext cx="3509439" cy="3292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rism 8" r:id="rId28" imgW="2899813" imgH="2721684" progId="Prism8.Document">
                    <p:embed/>
                  </p:oleObj>
                </mc:Choice>
                <mc:Fallback>
                  <p:oleObj name="Prism 8" r:id="rId28" imgW="2899813" imgH="2721684" progId="Prism8.Document">
                    <p:embed/>
                    <p:pic>
                      <p:nvPicPr>
                        <p:cNvPr id="31" name="개체 30">
                          <a:extLst>
                            <a:ext uri="{FF2B5EF4-FFF2-40B4-BE49-F238E27FC236}">
                              <a16:creationId xmlns:a16="http://schemas.microsoft.com/office/drawing/2014/main" id="{E02174D3-6443-4014-A359-545C3858E23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22045704" y="32716191"/>
                          <a:ext cx="3509439" cy="32923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58F9715-564B-421B-825D-866F9DADA7F2}"/>
                </a:ext>
              </a:extLst>
            </p:cNvPr>
            <p:cNvSpPr txBox="1"/>
            <p:nvPr/>
          </p:nvSpPr>
          <p:spPr>
            <a:xfrm>
              <a:off x="14651227" y="32853622"/>
              <a:ext cx="5261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ko-KR" alt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2E1670F-788F-4DFF-A96C-61A3CE04829D}"/>
                </a:ext>
              </a:extLst>
            </p:cNvPr>
            <p:cNvSpPr txBox="1"/>
            <p:nvPr/>
          </p:nvSpPr>
          <p:spPr>
            <a:xfrm>
              <a:off x="21484621" y="32775929"/>
              <a:ext cx="5261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ko-KR" alt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F280B83F-C3FF-4A64-A74A-7F134A269640}"/>
                </a:ext>
              </a:extLst>
            </p:cNvPr>
            <p:cNvSpPr txBox="1"/>
            <p:nvPr/>
          </p:nvSpPr>
          <p:spPr>
            <a:xfrm>
              <a:off x="21466331" y="35865177"/>
              <a:ext cx="5549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ko-KR" alt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4BBD384-D18D-4779-81BF-929EE22BE65C}"/>
                </a:ext>
              </a:extLst>
            </p:cNvPr>
            <p:cNvSpPr txBox="1"/>
            <p:nvPr/>
          </p:nvSpPr>
          <p:spPr>
            <a:xfrm>
              <a:off x="14665270" y="39276146"/>
              <a:ext cx="118083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Figure 3. Syringic acid mitigates isoproterenol-induced cardiac fibrosis in mice</a:t>
              </a:r>
              <a:endParaRPr lang="ko-KR" alt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7264928E-2DD2-4107-9D18-25BC9D2E1487}"/>
              </a:ext>
            </a:extLst>
          </p:cNvPr>
          <p:cNvGrpSpPr/>
          <p:nvPr/>
        </p:nvGrpSpPr>
        <p:grpSpPr>
          <a:xfrm>
            <a:off x="14542975" y="39948282"/>
            <a:ext cx="12389383" cy="8256058"/>
            <a:chOff x="14542975" y="39948282"/>
            <a:chExt cx="12389383" cy="8256058"/>
          </a:xfrm>
        </p:grpSpPr>
        <p:graphicFrame>
          <p:nvGraphicFramePr>
            <p:cNvPr id="89" name="개체 88">
              <a:extLst>
                <a:ext uri="{FF2B5EF4-FFF2-40B4-BE49-F238E27FC236}">
                  <a16:creationId xmlns:a16="http://schemas.microsoft.com/office/drawing/2014/main" id="{9D8C139C-C6D6-4004-A8A3-4F5358BE8AD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0830"/>
                </p:ext>
              </p:extLst>
            </p:nvPr>
          </p:nvGraphicFramePr>
          <p:xfrm>
            <a:off x="18703242" y="40114478"/>
            <a:ext cx="3414547" cy="3750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rism 8" r:id="rId30" imgW="2565967" imgH="2817485" progId="Prism8.Document">
                    <p:embed/>
                  </p:oleObj>
                </mc:Choice>
                <mc:Fallback>
                  <p:oleObj name="Prism 8" r:id="rId30" imgW="2565967" imgH="2817485" progId="Prism8.Document">
                    <p:embed/>
                    <p:pic>
                      <p:nvPicPr>
                        <p:cNvPr id="4" name="개체 3">
                          <a:extLst>
                            <a:ext uri="{FF2B5EF4-FFF2-40B4-BE49-F238E27FC236}">
                              <a16:creationId xmlns:a16="http://schemas.microsoft.com/office/drawing/2014/main" id="{FEF2865F-B6DB-411E-B930-9DCFC2C9C0D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18703242" y="40114478"/>
                          <a:ext cx="3414547" cy="37505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개체 89">
              <a:extLst>
                <a:ext uri="{FF2B5EF4-FFF2-40B4-BE49-F238E27FC236}">
                  <a16:creationId xmlns:a16="http://schemas.microsoft.com/office/drawing/2014/main" id="{362B3727-1259-4457-8845-695A218D4B0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2949022"/>
                </p:ext>
              </p:extLst>
            </p:nvPr>
          </p:nvGraphicFramePr>
          <p:xfrm>
            <a:off x="14912884" y="40100533"/>
            <a:ext cx="3860386" cy="37864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rism 8" r:id="rId32" imgW="2899813" imgH="2844857" progId="Prism8.Document">
                    <p:embed/>
                  </p:oleObj>
                </mc:Choice>
                <mc:Fallback>
                  <p:oleObj name="Prism 8" r:id="rId32" imgW="2899813" imgH="2844857" progId="Prism8.Document">
                    <p:embed/>
                    <p:pic>
                      <p:nvPicPr>
                        <p:cNvPr id="6" name="개체 5">
                          <a:extLst>
                            <a:ext uri="{FF2B5EF4-FFF2-40B4-BE49-F238E27FC236}">
                              <a16:creationId xmlns:a16="http://schemas.microsoft.com/office/drawing/2014/main" id="{75BDCBBC-B0E0-480E-BA80-981CA8E7E92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14912884" y="40100533"/>
                          <a:ext cx="3860386" cy="37864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1" name="개체 90">
              <a:extLst>
                <a:ext uri="{FF2B5EF4-FFF2-40B4-BE49-F238E27FC236}">
                  <a16:creationId xmlns:a16="http://schemas.microsoft.com/office/drawing/2014/main" id="{BE4DA7E4-425B-4B60-B84A-8139B17360C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4918024"/>
                </p:ext>
              </p:extLst>
            </p:nvPr>
          </p:nvGraphicFramePr>
          <p:xfrm>
            <a:off x="14912884" y="43963163"/>
            <a:ext cx="3866722" cy="36110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rism 8" r:id="rId34" imgW="2904495" imgH="2712320" progId="Prism8.Document">
                    <p:embed/>
                  </p:oleObj>
                </mc:Choice>
                <mc:Fallback>
                  <p:oleObj name="Prism 8" r:id="rId34" imgW="2904495" imgH="2712320" progId="Prism8.Document">
                    <p:embed/>
                    <p:pic>
                      <p:nvPicPr>
                        <p:cNvPr id="8" name="개체 7">
                          <a:extLst>
                            <a:ext uri="{FF2B5EF4-FFF2-40B4-BE49-F238E27FC236}">
                              <a16:creationId xmlns:a16="http://schemas.microsoft.com/office/drawing/2014/main" id="{C9B3FB2F-51D9-446C-9546-9D57D0D76FB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14912884" y="43963163"/>
                          <a:ext cx="3866722" cy="36110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" name="개체 91">
              <a:extLst>
                <a:ext uri="{FF2B5EF4-FFF2-40B4-BE49-F238E27FC236}">
                  <a16:creationId xmlns:a16="http://schemas.microsoft.com/office/drawing/2014/main" id="{F3442296-7B07-419D-A6EF-B0AD79C14B4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3808419"/>
                </p:ext>
              </p:extLst>
            </p:nvPr>
          </p:nvGraphicFramePr>
          <p:xfrm>
            <a:off x="22401709" y="40151262"/>
            <a:ext cx="3866722" cy="36406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rism 8" r:id="rId36" imgW="2904495" imgH="2735370" progId="Prism8.Document">
                    <p:embed/>
                  </p:oleObj>
                </mc:Choice>
                <mc:Fallback>
                  <p:oleObj name="Prism 8" r:id="rId36" imgW="2904495" imgH="2735370" progId="Prism8.Document">
                    <p:embed/>
                    <p:pic>
                      <p:nvPicPr>
                        <p:cNvPr id="16" name="개체 15">
                          <a:extLst>
                            <a:ext uri="{FF2B5EF4-FFF2-40B4-BE49-F238E27FC236}">
                              <a16:creationId xmlns:a16="http://schemas.microsoft.com/office/drawing/2014/main" id="{F6E4D6E9-027B-4074-8342-2B6501C8C76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7"/>
                        <a:stretch>
                          <a:fillRect/>
                        </a:stretch>
                      </p:blipFill>
                      <p:spPr>
                        <a:xfrm>
                          <a:off x="22401709" y="40151262"/>
                          <a:ext cx="3866722" cy="364063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" name="개체 92">
              <a:extLst>
                <a:ext uri="{FF2B5EF4-FFF2-40B4-BE49-F238E27FC236}">
                  <a16:creationId xmlns:a16="http://schemas.microsoft.com/office/drawing/2014/main" id="{9BC84EC1-ED7C-4F0A-B688-0BF5316D8CA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4828615"/>
                </p:ext>
              </p:extLst>
            </p:nvPr>
          </p:nvGraphicFramePr>
          <p:xfrm>
            <a:off x="18678386" y="43926063"/>
            <a:ext cx="3860386" cy="36110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rism 8" r:id="rId38" imgW="2899813" imgH="2712320" progId="Prism8.Document">
                    <p:embed/>
                  </p:oleObj>
                </mc:Choice>
                <mc:Fallback>
                  <p:oleObj name="Prism 8" r:id="rId38" imgW="2899813" imgH="2712320" progId="Prism8.Document">
                    <p:embed/>
                    <p:pic>
                      <p:nvPicPr>
                        <p:cNvPr id="9" name="개체 8">
                          <a:extLst>
                            <a:ext uri="{FF2B5EF4-FFF2-40B4-BE49-F238E27FC236}">
                              <a16:creationId xmlns:a16="http://schemas.microsoft.com/office/drawing/2014/main" id="{8A1BBD0B-D0B6-48F3-B32C-5086758DB38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9"/>
                        <a:stretch>
                          <a:fillRect/>
                        </a:stretch>
                      </p:blipFill>
                      <p:spPr>
                        <a:xfrm>
                          <a:off x="18678386" y="43926063"/>
                          <a:ext cx="3860386" cy="36110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B8F0DBC-101D-46B5-9382-A2CFC698F7BE}"/>
                </a:ext>
              </a:extLst>
            </p:cNvPr>
            <p:cNvSpPr txBox="1"/>
            <p:nvPr/>
          </p:nvSpPr>
          <p:spPr>
            <a:xfrm>
              <a:off x="14642943" y="39948282"/>
              <a:ext cx="5261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ko-KR" alt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E99CA839-F2DD-471C-9FF5-F121553E48B0}"/>
                </a:ext>
              </a:extLst>
            </p:cNvPr>
            <p:cNvSpPr txBox="1"/>
            <p:nvPr/>
          </p:nvSpPr>
          <p:spPr>
            <a:xfrm>
              <a:off x="18587858" y="39986622"/>
              <a:ext cx="5261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ko-KR" alt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02E8FBE-39DB-479C-8390-DF6BE1EB0F5A}"/>
                </a:ext>
              </a:extLst>
            </p:cNvPr>
            <p:cNvSpPr txBox="1"/>
            <p:nvPr/>
          </p:nvSpPr>
          <p:spPr>
            <a:xfrm>
              <a:off x="22205750" y="39986622"/>
              <a:ext cx="5549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ko-KR" alt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2CEFD0B2-ECD1-4756-8AD6-D99746605323}"/>
                </a:ext>
              </a:extLst>
            </p:cNvPr>
            <p:cNvSpPr txBox="1"/>
            <p:nvPr/>
          </p:nvSpPr>
          <p:spPr>
            <a:xfrm>
              <a:off x="14542975" y="43971021"/>
              <a:ext cx="5549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ko-KR" alt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89604D50-D076-4585-8DC7-5C2BC8E212EC}"/>
                </a:ext>
              </a:extLst>
            </p:cNvPr>
            <p:cNvSpPr txBox="1"/>
            <p:nvPr/>
          </p:nvSpPr>
          <p:spPr>
            <a:xfrm>
              <a:off x="18580719" y="43915689"/>
              <a:ext cx="5261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ko-KR" alt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D67DC9D7-A70B-49DA-ACF4-15AEC78BC477}"/>
                </a:ext>
              </a:extLst>
            </p:cNvPr>
            <p:cNvSpPr txBox="1"/>
            <p:nvPr/>
          </p:nvSpPr>
          <p:spPr>
            <a:xfrm>
              <a:off x="14642132" y="47373343"/>
              <a:ext cx="122902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Figure 4. Knockdown of Acox2 downregulates the TGF-b1-induced upregulation of Acox2, Col1a1, Acta2, Il18rap, and Il18 in rat cardiac fibroblasts</a:t>
              </a:r>
              <a:endParaRPr lang="ko-KR" alt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5259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</TotalTime>
  <Words>602</Words>
  <Application>Microsoft Office PowerPoint</Application>
  <PresentationFormat>사용자 지정</PresentationFormat>
  <Paragraphs>65</Paragraphs>
  <Slides>1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1</vt:i4>
      </vt:variant>
    </vt:vector>
  </HeadingPairs>
  <TitlesOfParts>
    <vt:vector size="10" baseType="lpstr">
      <vt:lpstr>맑은 고딕</vt:lpstr>
      <vt:lpstr>Arial</vt:lpstr>
      <vt:lpstr>Calibri</vt:lpstr>
      <vt:lpstr>Calibri Light</vt:lpstr>
      <vt:lpstr>Times New Roman</vt:lpstr>
      <vt:lpstr>Wingdings</vt:lpstr>
      <vt:lpstr>Office 테마</vt:lpstr>
      <vt:lpstr>Prism 5</vt:lpstr>
      <vt:lpstr>Prism 8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koconex201806</dc:creator>
  <cp:lastModifiedBy>Dohee Kim</cp:lastModifiedBy>
  <cp:revision>33</cp:revision>
  <cp:lastPrinted>2022-06-02T01:25:59Z</cp:lastPrinted>
  <dcterms:created xsi:type="dcterms:W3CDTF">2021-01-29T07:10:26Z</dcterms:created>
  <dcterms:modified xsi:type="dcterms:W3CDTF">2025-03-06T04:40:03Z</dcterms:modified>
</cp:coreProperties>
</file>